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4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1.xml" ContentType="application/vnd.openxmlformats-officedocument.presentationml.notesSlide+xml"/>
  <Override PartName="/ppt/tags/tag69.xml" ContentType="application/vnd.openxmlformats-officedocument.presentationml.tags+xml"/>
  <Override PartName="/ppt/notesSlides/notesSlide4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4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5.xml" ContentType="application/vnd.openxmlformats-officedocument.presentationml.notesSlide+xml"/>
  <Override PartName="/ppt/tags/tag79.xml" ContentType="application/vnd.openxmlformats-officedocument.presentationml.tags+xml"/>
  <Override PartName="/ppt/notesSlides/notesSlide4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4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51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5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54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5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56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5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58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59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60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1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6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63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64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65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66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67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68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69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70.xml" ContentType="application/vnd.openxmlformats-officedocument.presentationml.notesSlide+xml"/>
  <Override PartName="/ppt/tags/tag149.xml" ContentType="application/vnd.openxmlformats-officedocument.presentationml.tags+xml"/>
  <Override PartName="/ppt/notesSlides/notesSlide71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72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73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74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7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76.xml" ContentType="application/vnd.openxmlformats-officedocument.presentationml.notesSlide+xml"/>
  <Override PartName="/ppt/tags/tag167.xml" ContentType="application/vnd.openxmlformats-officedocument.presentationml.tags+xml"/>
  <Override PartName="/ppt/notesSlides/notesSlide77.xml" ContentType="application/vnd.openxmlformats-officedocument.presentationml.notesSlide+xml"/>
  <Override PartName="/ppt/tags/tag168.xml" ContentType="application/vnd.openxmlformats-officedocument.presentationml.tags+xml"/>
  <Override PartName="/ppt/notesSlides/notesSlide78.xml" ContentType="application/vnd.openxmlformats-officedocument.presentationml.notesSlide+xml"/>
  <Override PartName="/ppt/tags/tag169.xml" ContentType="application/vnd.openxmlformats-officedocument.presentationml.tags+xml"/>
  <Override PartName="/ppt/notesSlides/notesSlide79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80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81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82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8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84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85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86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87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88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89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90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91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92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93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94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9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96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97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98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99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0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01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02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03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04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05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106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07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108.xml" ContentType="application/vnd.openxmlformats-officedocument.presentationml.notesSlide+xml"/>
  <Override PartName="/ppt/tags/tag247.xml" ContentType="application/vnd.openxmlformats-officedocument.presentationml.tags+xml"/>
  <Override PartName="/ppt/notesSlides/notesSlide109.xml" ContentType="application/vnd.openxmlformats-officedocument.presentationml.notesSlide+xml"/>
  <Override PartName="/ppt/tags/tag248.xml" ContentType="application/vnd.openxmlformats-officedocument.presentationml.tags+xml"/>
  <Override PartName="/ppt/notesSlides/notesSlide110.xml" ContentType="application/vnd.openxmlformats-officedocument.presentationml.notesSlide+xml"/>
  <Override PartName="/ppt/tags/tag249.xml" ContentType="application/vnd.openxmlformats-officedocument.presentationml.tags+xml"/>
  <Override PartName="/ppt/notesSlides/notesSlide111.xml" ContentType="application/vnd.openxmlformats-officedocument.presentationml.notesSlide+xml"/>
  <Override PartName="/ppt/tags/tag250.xml" ContentType="application/vnd.openxmlformats-officedocument.presentationml.tags+xml"/>
  <Override PartName="/ppt/notesSlides/notesSlide112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13.xml" ContentType="application/vnd.openxmlformats-officedocument.presentationml.notesSlide+xml"/>
  <Override PartName="/ppt/tags/tag253.xml" ContentType="application/vnd.openxmlformats-officedocument.presentationml.tags+xml"/>
  <Override PartName="/ppt/notesSlides/notesSlide114.xml" ContentType="application/vnd.openxmlformats-officedocument.presentationml.notesSlide+xml"/>
  <Override PartName="/ppt/tags/tag254.xml" ContentType="application/vnd.openxmlformats-officedocument.presentationml.tags+xml"/>
  <Override PartName="/ppt/notesSlides/notesSlide115.xml" ContentType="application/vnd.openxmlformats-officedocument.presentationml.notesSlide+xml"/>
  <Override PartName="/ppt/tags/tag255.xml" ContentType="application/vnd.openxmlformats-officedocument.presentationml.tags+xml"/>
  <Override PartName="/ppt/notesSlides/notesSlide11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17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18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19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120.xml" ContentType="application/vnd.openxmlformats-officedocument.presentationml.notesSlide+xml"/>
  <Override PartName="/ppt/tags/tag265.xml" ContentType="application/vnd.openxmlformats-officedocument.presentationml.tags+xml"/>
  <Override PartName="/ppt/notesSlides/notesSlide121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122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123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124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125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26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127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128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129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130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notesSlides/notesSlide131.xml" ContentType="application/vnd.openxmlformats-officedocument.presentationml.notesSlide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132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133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134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135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136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notesSlides/notesSlide137.xml" ContentType="application/vnd.openxmlformats-officedocument.presentationml.notesSlide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138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139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140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notesSlides/notesSlide141.xml" ContentType="application/vnd.openxmlformats-officedocument.presentationml.notesSlid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142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143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144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145.xml" ContentType="application/vnd.openxmlformats-officedocument.presentationml.notesSlid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46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47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48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49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150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51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52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notesSlides/notesSlide153.xml" ContentType="application/vnd.openxmlformats-officedocument.presentationml.notesSlide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154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55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156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157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notesSlides/notesSlide158.xml" ContentType="application/vnd.openxmlformats-officedocument.presentationml.notesSlid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59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60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161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162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163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164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165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6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notesSlides/notesSlide167.xml" ContentType="application/vnd.openxmlformats-officedocument.presentationml.notesSlide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6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notesSlides/notesSlide169.xml" ContentType="application/vnd.openxmlformats-officedocument.presentationml.notesSlid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70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notesSlides/notesSlide171.xml" ContentType="application/vnd.openxmlformats-officedocument.presentationml.notesSlide+xml"/>
  <Override PartName="/ppt/tags/tag423.xml" ContentType="application/vnd.openxmlformats-officedocument.presentationml.tags+xml"/>
  <Override PartName="/ppt/notesSlides/notesSlide172.xml" ContentType="application/vnd.openxmlformats-officedocument.presentationml.notesSlide+xml"/>
  <Override PartName="/ppt/tags/tag424.xml" ContentType="application/vnd.openxmlformats-officedocument.presentationml.tags+xml"/>
  <Override PartName="/ppt/notesSlides/notesSlide173.xml" ContentType="application/vnd.openxmlformats-officedocument.presentationml.notesSlide+xml"/>
  <Override PartName="/ppt/tags/tag425.xml" ContentType="application/vnd.openxmlformats-officedocument.presentationml.tags+xml"/>
  <Override PartName="/ppt/notesSlides/notesSlide174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175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176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177.xml" ContentType="application/vnd.openxmlformats-officedocument.presentationml.notesSlid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178.xml" ContentType="application/vnd.openxmlformats-officedocument.presentationml.notesSlide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notesSlides/notesSlide179.xml" ContentType="application/vnd.openxmlformats-officedocument.presentationml.notesSlid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180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181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182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notesSlides/notesSlide183.xml" ContentType="application/vnd.openxmlformats-officedocument.presentationml.notesSlide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184.xml" ContentType="application/vnd.openxmlformats-officedocument.presentationml.notesSlide+xml"/>
  <Override PartName="/ppt/tags/tag460.xml" ContentType="application/vnd.openxmlformats-officedocument.presentationml.tags+xml"/>
  <Override PartName="/ppt/notesSlides/notesSlide185.xml" ContentType="application/vnd.openxmlformats-officedocument.presentationml.notesSlide+xml"/>
  <Override PartName="/ppt/tags/tag461.xml" ContentType="application/vnd.openxmlformats-officedocument.presentationml.tags+xml"/>
  <Override PartName="/ppt/notesSlides/notesSlide186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187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188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189.xml" ContentType="application/vnd.openxmlformats-officedocument.presentationml.notesSlide+xml"/>
  <Override PartName="/ppt/tags/tag470.xml" ContentType="application/vnd.openxmlformats-officedocument.presentationml.tags+xml"/>
  <Override PartName="/ppt/notesSlides/notesSlide190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notesSlides/notesSlide191.xml" ContentType="application/vnd.openxmlformats-officedocument.presentationml.notesSlide+xml"/>
  <Override PartName="/ppt/tags/tag473.xml" ContentType="application/vnd.openxmlformats-officedocument.presentationml.tags+xml"/>
  <Override PartName="/ppt/notesSlides/notesSlide1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5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642" r:id="rId11"/>
    <p:sldId id="646" r:id="rId12"/>
    <p:sldId id="406" r:id="rId13"/>
    <p:sldId id="407" r:id="rId14"/>
    <p:sldId id="408" r:id="rId15"/>
    <p:sldId id="409" r:id="rId16"/>
    <p:sldId id="410" r:id="rId17"/>
    <p:sldId id="411" r:id="rId18"/>
    <p:sldId id="648" r:id="rId19"/>
    <p:sldId id="649" r:id="rId20"/>
    <p:sldId id="650" r:id="rId21"/>
    <p:sldId id="412" r:id="rId22"/>
    <p:sldId id="413" r:id="rId23"/>
    <p:sldId id="664" r:id="rId24"/>
    <p:sldId id="540" r:id="rId25"/>
    <p:sldId id="665" r:id="rId26"/>
    <p:sldId id="414" r:id="rId27"/>
    <p:sldId id="586" r:id="rId28"/>
    <p:sldId id="415" r:id="rId29"/>
    <p:sldId id="416" r:id="rId30"/>
    <p:sldId id="549" r:id="rId31"/>
    <p:sldId id="550" r:id="rId32"/>
    <p:sldId id="587" r:id="rId33"/>
    <p:sldId id="594" r:id="rId34"/>
    <p:sldId id="595" r:id="rId35"/>
    <p:sldId id="596" r:id="rId36"/>
    <p:sldId id="551" r:id="rId37"/>
    <p:sldId id="651" r:id="rId38"/>
    <p:sldId id="597" r:id="rId39"/>
    <p:sldId id="599" r:id="rId40"/>
    <p:sldId id="543" r:id="rId41"/>
    <p:sldId id="598" r:id="rId42"/>
    <p:sldId id="417" r:id="rId43"/>
    <p:sldId id="418" r:id="rId44"/>
    <p:sldId id="600" r:id="rId45"/>
    <p:sldId id="546" r:id="rId46"/>
    <p:sldId id="601" r:id="rId47"/>
    <p:sldId id="548" r:id="rId48"/>
    <p:sldId id="652" r:id="rId49"/>
    <p:sldId id="653" r:id="rId50"/>
    <p:sldId id="663" r:id="rId51"/>
    <p:sldId id="666" r:id="rId52"/>
    <p:sldId id="542" r:id="rId53"/>
    <p:sldId id="554" r:id="rId54"/>
    <p:sldId id="655" r:id="rId55"/>
    <p:sldId id="654" r:id="rId56"/>
    <p:sldId id="656" r:id="rId57"/>
    <p:sldId id="657" r:id="rId58"/>
    <p:sldId id="667" r:id="rId59"/>
    <p:sldId id="658" r:id="rId60"/>
    <p:sldId id="555" r:id="rId61"/>
    <p:sldId id="659" r:id="rId62"/>
    <p:sldId id="660" r:id="rId63"/>
    <p:sldId id="661" r:id="rId64"/>
    <p:sldId id="420" r:id="rId65"/>
    <p:sldId id="662" r:id="rId66"/>
    <p:sldId id="423" r:id="rId67"/>
    <p:sldId id="603" r:id="rId68"/>
    <p:sldId id="556" r:id="rId69"/>
    <p:sldId id="557" r:id="rId70"/>
    <p:sldId id="559" r:id="rId71"/>
    <p:sldId id="558" r:id="rId72"/>
    <p:sldId id="429" r:id="rId73"/>
    <p:sldId id="430" r:id="rId74"/>
    <p:sldId id="431" r:id="rId75"/>
    <p:sldId id="560" r:id="rId76"/>
    <p:sldId id="604" r:id="rId77"/>
    <p:sldId id="435" r:id="rId78"/>
    <p:sldId id="436" r:id="rId79"/>
    <p:sldId id="561" r:id="rId80"/>
    <p:sldId id="605" r:id="rId81"/>
    <p:sldId id="437" r:id="rId82"/>
    <p:sldId id="438" r:id="rId83"/>
    <p:sldId id="439" r:id="rId84"/>
    <p:sldId id="441" r:id="rId85"/>
    <p:sldId id="442" r:id="rId86"/>
    <p:sldId id="443" r:id="rId87"/>
    <p:sldId id="444" r:id="rId88"/>
    <p:sldId id="607" r:id="rId89"/>
    <p:sldId id="669" r:id="rId90"/>
    <p:sldId id="670" r:id="rId91"/>
    <p:sldId id="671" r:id="rId92"/>
    <p:sldId id="672" r:id="rId93"/>
    <p:sldId id="673" r:id="rId94"/>
    <p:sldId id="668" r:id="rId95"/>
    <p:sldId id="615" r:id="rId96"/>
    <p:sldId id="616" r:id="rId97"/>
    <p:sldId id="617" r:id="rId98"/>
    <p:sldId id="445" r:id="rId99"/>
    <p:sldId id="446" r:id="rId100"/>
    <p:sldId id="563" r:id="rId101"/>
    <p:sldId id="447" r:id="rId102"/>
    <p:sldId id="619" r:id="rId103"/>
    <p:sldId id="449" r:id="rId104"/>
    <p:sldId id="674" r:id="rId105"/>
    <p:sldId id="564" r:id="rId106"/>
    <p:sldId id="618" r:id="rId107"/>
    <p:sldId id="565" r:id="rId108"/>
    <p:sldId id="567" r:id="rId109"/>
    <p:sldId id="620" r:id="rId110"/>
    <p:sldId id="450" r:id="rId111"/>
    <p:sldId id="452" r:id="rId112"/>
    <p:sldId id="676" r:id="rId113"/>
    <p:sldId id="622" r:id="rId114"/>
    <p:sldId id="623" r:id="rId115"/>
    <p:sldId id="455" r:id="rId116"/>
    <p:sldId id="456" r:id="rId117"/>
    <p:sldId id="625" r:id="rId118"/>
    <p:sldId id="459" r:id="rId119"/>
    <p:sldId id="626" r:id="rId120"/>
    <p:sldId id="675" r:id="rId121"/>
    <p:sldId id="583" r:id="rId122"/>
    <p:sldId id="584" r:id="rId123"/>
    <p:sldId id="629" r:id="rId124"/>
    <p:sldId id="677" r:id="rId125"/>
    <p:sldId id="465" r:id="rId126"/>
    <p:sldId id="630" r:id="rId127"/>
    <p:sldId id="631" r:id="rId128"/>
    <p:sldId id="632" r:id="rId129"/>
    <p:sldId id="467" r:id="rId130"/>
    <p:sldId id="568" r:id="rId131"/>
    <p:sldId id="633" r:id="rId132"/>
    <p:sldId id="634" r:id="rId133"/>
    <p:sldId id="635" r:id="rId134"/>
    <p:sldId id="636" r:id="rId135"/>
    <p:sldId id="638" r:id="rId136"/>
    <p:sldId id="637" r:id="rId137"/>
    <p:sldId id="475" r:id="rId138"/>
    <p:sldId id="476" r:id="rId139"/>
    <p:sldId id="477" r:id="rId140"/>
    <p:sldId id="478" r:id="rId141"/>
    <p:sldId id="479" r:id="rId142"/>
    <p:sldId id="571" r:id="rId143"/>
    <p:sldId id="480" r:id="rId144"/>
    <p:sldId id="481" r:id="rId145"/>
    <p:sldId id="482" r:id="rId146"/>
    <p:sldId id="483" r:id="rId147"/>
    <p:sldId id="484" r:id="rId148"/>
    <p:sldId id="485" r:id="rId149"/>
    <p:sldId id="572" r:id="rId150"/>
    <p:sldId id="486" r:id="rId151"/>
    <p:sldId id="573" r:id="rId152"/>
    <p:sldId id="639" r:id="rId153"/>
    <p:sldId id="488" r:id="rId154"/>
    <p:sldId id="489" r:id="rId155"/>
    <p:sldId id="490" r:id="rId156"/>
    <p:sldId id="491" r:id="rId157"/>
    <p:sldId id="575" r:id="rId158"/>
    <p:sldId id="576" r:id="rId159"/>
    <p:sldId id="492" r:id="rId160"/>
    <p:sldId id="574" r:id="rId161"/>
    <p:sldId id="577" r:id="rId162"/>
    <p:sldId id="498" r:id="rId163"/>
    <p:sldId id="578" r:id="rId164"/>
    <p:sldId id="501" r:id="rId165"/>
    <p:sldId id="640" r:id="rId166"/>
    <p:sldId id="502" r:id="rId167"/>
    <p:sldId id="503" r:id="rId168"/>
    <p:sldId id="641" r:id="rId169"/>
    <p:sldId id="504" r:id="rId170"/>
    <p:sldId id="537" r:id="rId171"/>
    <p:sldId id="512" r:id="rId172"/>
    <p:sldId id="513" r:id="rId173"/>
    <p:sldId id="579" r:id="rId174"/>
    <p:sldId id="581" r:id="rId175"/>
    <p:sldId id="580" r:id="rId176"/>
    <p:sldId id="514" r:id="rId177"/>
    <p:sldId id="515" r:id="rId178"/>
    <p:sldId id="516" r:id="rId179"/>
    <p:sldId id="517" r:id="rId180"/>
    <p:sldId id="518" r:id="rId181"/>
    <p:sldId id="519" r:id="rId182"/>
    <p:sldId id="520" r:id="rId183"/>
    <p:sldId id="521" r:id="rId184"/>
    <p:sldId id="522" r:id="rId185"/>
    <p:sldId id="523" r:id="rId186"/>
    <p:sldId id="524" r:id="rId187"/>
    <p:sldId id="525" r:id="rId188"/>
    <p:sldId id="526" r:id="rId189"/>
    <p:sldId id="527" r:id="rId190"/>
    <p:sldId id="538" r:id="rId191"/>
    <p:sldId id="529" r:id="rId192"/>
    <p:sldId id="530" r:id="rId193"/>
    <p:sldId id="531" r:id="rId1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52" autoAdjust="0"/>
    <p:restoredTop sz="94142" autoAdjust="0"/>
  </p:normalViewPr>
  <p:slideViewPr>
    <p:cSldViewPr>
      <p:cViewPr varScale="1">
        <p:scale>
          <a:sx n="59" d="100"/>
          <a:sy n="59" d="100"/>
        </p:scale>
        <p:origin x="-1248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11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101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102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103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104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105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106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107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108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109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110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12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111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112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113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114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115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116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117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118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119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120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13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121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122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123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124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125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126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127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128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129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130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14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131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132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133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134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135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136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137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138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139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140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15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141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142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143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144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145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146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147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148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149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150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16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151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152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153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154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155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156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157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158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159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160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17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161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162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163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164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165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166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167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168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169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170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18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171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172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173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174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175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176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177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178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179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180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19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181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182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183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184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185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186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187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188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189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190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20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191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192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193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21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22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23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24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25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26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27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28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33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35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36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37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38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39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40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42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43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45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46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47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48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49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53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039FB-68DD-4C18-92F0-0C883BEBA8EB}" type="slidenum">
              <a:rPr lang="en-US"/>
              <a:pPr/>
              <a:t>55</a:t>
            </a:fld>
            <a:endParaRPr lang="en-US"/>
          </a:p>
        </p:txBody>
      </p:sp>
      <p:sp>
        <p:nvSpPr>
          <p:cNvPr id="122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56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57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58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59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60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61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62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63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64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65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66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68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69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70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71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72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73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74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75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76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77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78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79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80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81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82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83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84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85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86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87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88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89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90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10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91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92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93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94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95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96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97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98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99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100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5928846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28846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/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/>
                </a:solidFill>
              </a:rPr>
              <a:t>&gt;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2064"/>
            <a:ext cx="990600" cy="8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 smtClean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0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tags" Target="../tags/tag242.xml"/><Relationship Id="rId7" Type="http://schemas.openxmlformats.org/officeDocument/2006/relationships/package" Target="../embeddings/Microsoft_Visio_Drawing191919.vsdx"/><Relationship Id="rId2" Type="http://schemas.openxmlformats.org/officeDocument/2006/relationships/tags" Target="../tags/tag24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0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0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0.xml"/><Relationship Id="rId4" Type="http://schemas.openxmlformats.org/officeDocument/2006/relationships/image" Target="../media/image5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3.xml"/><Relationship Id="rId4" Type="http://schemas.openxmlformats.org/officeDocument/2006/relationships/image" Target="../media/image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4.xml"/><Relationship Id="rId4" Type="http://schemas.openxmlformats.org/officeDocument/2006/relationships/image" Target="../media/image5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5.xml"/><Relationship Id="rId4" Type="http://schemas.openxmlformats.org/officeDocument/2006/relationships/image" Target="../media/image5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emf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22.vsdx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emf"/><Relationship Id="rId2" Type="http://schemas.openxmlformats.org/officeDocument/2006/relationships/tags" Target="../tags/tag265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Visio_Drawing202020.vsdx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2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4" Type="http://schemas.openxmlformats.org/officeDocument/2006/relationships/notesSlide" Target="../notesSlides/notesSlide1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2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4" Type="http://schemas.openxmlformats.org/officeDocument/2006/relationships/notesSlide" Target="../notesSlides/notesSlide12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4" Type="http://schemas.openxmlformats.org/officeDocument/2006/relationships/notesSlide" Target="../notesSlides/notesSlide12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4" Type="http://schemas.openxmlformats.org/officeDocument/2006/relationships/notesSlide" Target="../notesSlides/notesSlide12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4" Type="http://schemas.openxmlformats.org/officeDocument/2006/relationships/notesSlide" Target="../notesSlides/notesSlide12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Visio_Drawing333.vsdx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299.xml"/><Relationship Id="rId7" Type="http://schemas.openxmlformats.org/officeDocument/2006/relationships/package" Target="../embeddings/Microsoft_Visio_Drawing212121.vsdx"/><Relationship Id="rId2" Type="http://schemas.openxmlformats.org/officeDocument/2006/relationships/tags" Target="../tags/tag298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tags" Target="../tags/tag306.xml"/><Relationship Id="rId7" Type="http://schemas.openxmlformats.org/officeDocument/2006/relationships/package" Target="../embeddings/Microsoft_Visio_Drawing222222.vsdx"/><Relationship Id="rId2" Type="http://schemas.openxmlformats.org/officeDocument/2006/relationships/tags" Target="../tags/tag305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tags" Target="../tags/tag308.xml"/><Relationship Id="rId7" Type="http://schemas.openxmlformats.org/officeDocument/2006/relationships/package" Target="../embeddings/Microsoft_Visio_Drawing232323.vsdx"/><Relationship Id="rId2" Type="http://schemas.openxmlformats.org/officeDocument/2006/relationships/tags" Target="../tags/tag30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Drawing444.vsdx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7" Type="http://schemas.openxmlformats.org/officeDocument/2006/relationships/image" Target="../media/image64.emf"/><Relationship Id="rId2" Type="http://schemas.openxmlformats.org/officeDocument/2006/relationships/tags" Target="../tags/tag309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52424.vsdx"/><Relationship Id="rId3" Type="http://schemas.openxmlformats.org/officeDocument/2006/relationships/tags" Target="../tags/tag312.xml"/><Relationship Id="rId7" Type="http://schemas.openxmlformats.org/officeDocument/2006/relationships/oleObject" Target="../embeddings/oleObject25.bin"/><Relationship Id="rId2" Type="http://schemas.openxmlformats.org/officeDocument/2006/relationships/tags" Target="../tags/tag311.xml"/><Relationship Id="rId1" Type="http://schemas.openxmlformats.org/officeDocument/2006/relationships/vmlDrawing" Target="../drawings/vmlDrawing25.vml"/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3.xml"/><Relationship Id="rId9" Type="http://schemas.openxmlformats.org/officeDocument/2006/relationships/image" Target="../media/image65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62525.vsdx"/><Relationship Id="rId3" Type="http://schemas.openxmlformats.org/officeDocument/2006/relationships/tags" Target="../tags/tag315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67.emf"/><Relationship Id="rId2" Type="http://schemas.openxmlformats.org/officeDocument/2006/relationships/tags" Target="../tags/tag314.xml"/><Relationship Id="rId1" Type="http://schemas.openxmlformats.org/officeDocument/2006/relationships/vmlDrawing" Target="../drawings/vmlDrawing26.vml"/><Relationship Id="rId6" Type="http://schemas.openxmlformats.org/officeDocument/2006/relationships/notesSlide" Target="../notesSlides/notesSlide141.xml"/><Relationship Id="rId11" Type="http://schemas.openxmlformats.org/officeDocument/2006/relationships/package" Target="../embeddings/Microsoft_Visio_Drawing272626.vsdx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27.bin"/><Relationship Id="rId4" Type="http://schemas.openxmlformats.org/officeDocument/2006/relationships/tags" Target="../tags/tag316.xml"/><Relationship Id="rId9" Type="http://schemas.openxmlformats.org/officeDocument/2006/relationships/image" Target="../media/image66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82727.vsdx"/><Relationship Id="rId3" Type="http://schemas.openxmlformats.org/officeDocument/2006/relationships/tags" Target="../tags/tag318.xml"/><Relationship Id="rId7" Type="http://schemas.openxmlformats.org/officeDocument/2006/relationships/oleObject" Target="../embeddings/oleObject28.bin"/><Relationship Id="rId2" Type="http://schemas.openxmlformats.org/officeDocument/2006/relationships/tags" Target="../tags/tag317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9.xml"/><Relationship Id="rId9" Type="http://schemas.openxmlformats.org/officeDocument/2006/relationships/image" Target="../media/image68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3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92828.vsdx"/><Relationship Id="rId3" Type="http://schemas.openxmlformats.org/officeDocument/2006/relationships/tags" Target="../tags/tag325.xml"/><Relationship Id="rId7" Type="http://schemas.openxmlformats.org/officeDocument/2006/relationships/oleObject" Target="../embeddings/oleObject29.bin"/><Relationship Id="rId2" Type="http://schemas.openxmlformats.org/officeDocument/2006/relationships/tags" Target="../tags/tag324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6.xml"/><Relationship Id="rId9" Type="http://schemas.openxmlformats.org/officeDocument/2006/relationships/image" Target="../media/image6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0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332.xml"/><Relationship Id="rId7" Type="http://schemas.openxmlformats.org/officeDocument/2006/relationships/notesSlide" Target="../notesSlides/notesSlide146.xml"/><Relationship Id="rId2" Type="http://schemas.openxmlformats.org/officeDocument/2006/relationships/tags" Target="../tags/tag331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4.xml"/><Relationship Id="rId10" Type="http://schemas.openxmlformats.org/officeDocument/2006/relationships/image" Target="../media/image70.emf"/><Relationship Id="rId4" Type="http://schemas.openxmlformats.org/officeDocument/2006/relationships/tags" Target="../tags/tag333.xml"/><Relationship Id="rId9" Type="http://schemas.openxmlformats.org/officeDocument/2006/relationships/package" Target="../embeddings/Microsoft_Visio_Drawing302929.vsdx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13030.vsdx"/><Relationship Id="rId3" Type="http://schemas.openxmlformats.org/officeDocument/2006/relationships/tags" Target="../tags/tag336.xml"/><Relationship Id="rId7" Type="http://schemas.openxmlformats.org/officeDocument/2006/relationships/oleObject" Target="../embeddings/oleObject31.bin"/><Relationship Id="rId2" Type="http://schemas.openxmlformats.org/officeDocument/2006/relationships/tags" Target="../tags/tag335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7.xml"/><Relationship Id="rId9" Type="http://schemas.openxmlformats.org/officeDocument/2006/relationships/image" Target="../media/image71.em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23131.vsdx"/><Relationship Id="rId3" Type="http://schemas.openxmlformats.org/officeDocument/2006/relationships/tags" Target="../tags/tag339.xml"/><Relationship Id="rId7" Type="http://schemas.openxmlformats.org/officeDocument/2006/relationships/oleObject" Target="../embeddings/oleObject32.bin"/><Relationship Id="rId2" Type="http://schemas.openxmlformats.org/officeDocument/2006/relationships/tags" Target="../tags/tag338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0.xml"/><Relationship Id="rId9" Type="http://schemas.openxmlformats.org/officeDocument/2006/relationships/image" Target="../media/image7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emf"/><Relationship Id="rId2" Type="http://schemas.openxmlformats.org/officeDocument/2006/relationships/tags" Target="../tags/tag13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Drawing555.vsdx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333232.vsdx"/><Relationship Id="rId3" Type="http://schemas.openxmlformats.org/officeDocument/2006/relationships/tags" Target="../tags/tag342.xml"/><Relationship Id="rId7" Type="http://schemas.openxmlformats.org/officeDocument/2006/relationships/oleObject" Target="../embeddings/oleObject33.bin"/><Relationship Id="rId2" Type="http://schemas.openxmlformats.org/officeDocument/2006/relationships/tags" Target="../tags/tag341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3.xml"/><Relationship Id="rId9" Type="http://schemas.openxmlformats.org/officeDocument/2006/relationships/image" Target="../media/image72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4" Type="http://schemas.openxmlformats.org/officeDocument/2006/relationships/notesSlide" Target="../notesSlides/notesSlide15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notesSlide" Target="../notesSlides/notesSlide15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349.xml"/><Relationship Id="rId7" Type="http://schemas.openxmlformats.org/officeDocument/2006/relationships/notesSlide" Target="../notesSlides/notesSlide152.xml"/><Relationship Id="rId2" Type="http://schemas.openxmlformats.org/officeDocument/2006/relationships/tags" Target="../tags/tag348.xml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1.xml"/><Relationship Id="rId10" Type="http://schemas.openxmlformats.org/officeDocument/2006/relationships/image" Target="../media/image73.emf"/><Relationship Id="rId4" Type="http://schemas.openxmlformats.org/officeDocument/2006/relationships/tags" Target="../tags/tag350.xml"/><Relationship Id="rId9" Type="http://schemas.openxmlformats.org/officeDocument/2006/relationships/package" Target="../embeddings/Microsoft_Visio_Drawing343333.vsdx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353.xml"/><Relationship Id="rId7" Type="http://schemas.openxmlformats.org/officeDocument/2006/relationships/notesSlide" Target="../notesSlides/notesSlide153.xml"/><Relationship Id="rId2" Type="http://schemas.openxmlformats.org/officeDocument/2006/relationships/tags" Target="../tags/tag352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5.xml"/><Relationship Id="rId10" Type="http://schemas.openxmlformats.org/officeDocument/2006/relationships/image" Target="../media/image74.emf"/><Relationship Id="rId4" Type="http://schemas.openxmlformats.org/officeDocument/2006/relationships/tags" Target="../tags/tag354.xml"/><Relationship Id="rId9" Type="http://schemas.openxmlformats.org/officeDocument/2006/relationships/package" Target="../embeddings/Microsoft_Visio_Drawing353434.vsdx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tags" Target="../tags/tag357.xml"/><Relationship Id="rId7" Type="http://schemas.openxmlformats.org/officeDocument/2006/relationships/notesSlide" Target="../notesSlides/notesSlide154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9.xml"/><Relationship Id="rId10" Type="http://schemas.openxmlformats.org/officeDocument/2006/relationships/image" Target="../media/image75.emf"/><Relationship Id="rId4" Type="http://schemas.openxmlformats.org/officeDocument/2006/relationships/tags" Target="../tags/tag358.xml"/><Relationship Id="rId9" Type="http://schemas.openxmlformats.org/officeDocument/2006/relationships/package" Target="../embeddings/Microsoft_Visio_Drawing363535.vsd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7" Type="http://schemas.openxmlformats.org/officeDocument/2006/relationships/notesSlide" Target="../notesSlides/notesSlide155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4.xml"/><Relationship Id="rId4" Type="http://schemas.openxmlformats.org/officeDocument/2006/relationships/tags" Target="../tags/tag36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7" Type="http://schemas.openxmlformats.org/officeDocument/2006/relationships/notesSlide" Target="../notesSlides/notesSlide156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9.xml"/><Relationship Id="rId4" Type="http://schemas.openxmlformats.org/officeDocument/2006/relationships/tags" Target="../tags/tag368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7.xml"/><Relationship Id="rId3" Type="http://schemas.openxmlformats.org/officeDocument/2006/relationships/tags" Target="../tags/tag37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0.xml"/><Relationship Id="rId1" Type="http://schemas.openxmlformats.org/officeDocument/2006/relationships/vmlDrawing" Target="../drawings/vmlDrawing36.vml"/><Relationship Id="rId6" Type="http://schemas.openxmlformats.org/officeDocument/2006/relationships/tags" Target="../tags/tag374.xml"/><Relationship Id="rId11" Type="http://schemas.openxmlformats.org/officeDocument/2006/relationships/image" Target="../media/image76.emf"/><Relationship Id="rId5" Type="http://schemas.openxmlformats.org/officeDocument/2006/relationships/tags" Target="../tags/tag373.xml"/><Relationship Id="rId10" Type="http://schemas.openxmlformats.org/officeDocument/2006/relationships/package" Target="../embeddings/Microsoft_Visio_Drawing373636.vsdx"/><Relationship Id="rId4" Type="http://schemas.openxmlformats.org/officeDocument/2006/relationships/tags" Target="../tags/tag372.xml"/><Relationship Id="rId9" Type="http://schemas.openxmlformats.org/officeDocument/2006/relationships/oleObject" Target="../embeddings/oleObject37.bin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7" Type="http://schemas.openxmlformats.org/officeDocument/2006/relationships/notesSlide" Target="../notesSlides/notesSlide158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666.vsdx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381.xml"/><Relationship Id="rId7" Type="http://schemas.openxmlformats.org/officeDocument/2006/relationships/notesSlide" Target="../notesSlides/notesSlide159.xml"/><Relationship Id="rId2" Type="http://schemas.openxmlformats.org/officeDocument/2006/relationships/tags" Target="../tags/tag380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3.xml"/><Relationship Id="rId10" Type="http://schemas.openxmlformats.org/officeDocument/2006/relationships/image" Target="../media/image77.emf"/><Relationship Id="rId4" Type="http://schemas.openxmlformats.org/officeDocument/2006/relationships/tags" Target="../tags/tag382.xml"/><Relationship Id="rId9" Type="http://schemas.openxmlformats.org/officeDocument/2006/relationships/package" Target="../embeddings/Microsoft_Visio_Drawing383737.vsdx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385.xml"/><Relationship Id="rId7" Type="http://schemas.openxmlformats.org/officeDocument/2006/relationships/notesSlide" Target="../notesSlides/notesSlide160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7.xml"/><Relationship Id="rId10" Type="http://schemas.openxmlformats.org/officeDocument/2006/relationships/image" Target="../media/image78.emf"/><Relationship Id="rId4" Type="http://schemas.openxmlformats.org/officeDocument/2006/relationships/tags" Target="../tags/tag386.xml"/><Relationship Id="rId9" Type="http://schemas.openxmlformats.org/officeDocument/2006/relationships/package" Target="../embeddings/Microsoft_Visio_Drawing393838.vsdx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7" Type="http://schemas.openxmlformats.org/officeDocument/2006/relationships/notesSlide" Target="../notesSlides/notesSlide161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2.xml"/><Relationship Id="rId4" Type="http://schemas.openxmlformats.org/officeDocument/2006/relationships/tags" Target="../tags/tag391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394.xml"/><Relationship Id="rId7" Type="http://schemas.openxmlformats.org/officeDocument/2006/relationships/notesSlide" Target="../notesSlides/notesSlide162.xml"/><Relationship Id="rId2" Type="http://schemas.openxmlformats.org/officeDocument/2006/relationships/tags" Target="../tags/tag393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6.xml"/><Relationship Id="rId10" Type="http://schemas.openxmlformats.org/officeDocument/2006/relationships/image" Target="../media/image79.emf"/><Relationship Id="rId4" Type="http://schemas.openxmlformats.org/officeDocument/2006/relationships/tags" Target="../tags/tag395.xml"/><Relationship Id="rId9" Type="http://schemas.openxmlformats.org/officeDocument/2006/relationships/package" Target="../embeddings/Microsoft_Visio_Drawing403939.vsdx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4" Type="http://schemas.openxmlformats.org/officeDocument/2006/relationships/notesSlide" Target="../notesSlides/notesSlide16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4" Type="http://schemas.openxmlformats.org/officeDocument/2006/relationships/notesSlide" Target="../notesSlides/notesSlide16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Drawing777.vsdx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436.xml"/><Relationship Id="rId7" Type="http://schemas.openxmlformats.org/officeDocument/2006/relationships/notesSlide" Target="../notesSlides/notesSlide178.xml"/><Relationship Id="rId2" Type="http://schemas.openxmlformats.org/officeDocument/2006/relationships/tags" Target="../tags/tag435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9" Type="http://schemas.openxmlformats.org/officeDocument/2006/relationships/image" Target="../media/image8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Drawing888.vsdx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7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tags" Target="../tags/tag440.xml"/><Relationship Id="rId7" Type="http://schemas.openxmlformats.org/officeDocument/2006/relationships/oleObject" Target="../embeddings/oleObject42.bin"/><Relationship Id="rId2" Type="http://schemas.openxmlformats.org/officeDocument/2006/relationships/tags" Target="../tags/tag439.xml"/><Relationship Id="rId1" Type="http://schemas.openxmlformats.org/officeDocument/2006/relationships/vmlDrawing" Target="../drawings/vmlDrawing41.vml"/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1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414040.vsdx"/><Relationship Id="rId3" Type="http://schemas.openxmlformats.org/officeDocument/2006/relationships/tags" Target="../tags/tag443.xml"/><Relationship Id="rId7" Type="http://schemas.openxmlformats.org/officeDocument/2006/relationships/oleObject" Target="../embeddings/oleObject43.bin"/><Relationship Id="rId2" Type="http://schemas.openxmlformats.org/officeDocument/2006/relationships/tags" Target="../tags/tag442.xml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4.xml"/><Relationship Id="rId9" Type="http://schemas.openxmlformats.org/officeDocument/2006/relationships/image" Target="../media/image82.emf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424141.vsdx"/><Relationship Id="rId3" Type="http://schemas.openxmlformats.org/officeDocument/2006/relationships/tags" Target="../tags/tag446.xml"/><Relationship Id="rId7" Type="http://schemas.openxmlformats.org/officeDocument/2006/relationships/oleObject" Target="../embeddings/oleObject44.bin"/><Relationship Id="rId2" Type="http://schemas.openxmlformats.org/officeDocument/2006/relationships/tags" Target="../tags/tag445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7.xml"/><Relationship Id="rId9" Type="http://schemas.openxmlformats.org/officeDocument/2006/relationships/image" Target="../media/image83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5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tags" Target="../tags/tag457.xml"/><Relationship Id="rId7" Type="http://schemas.openxmlformats.org/officeDocument/2006/relationships/notesSlide" Target="../notesSlides/notesSlide184.xml"/><Relationship Id="rId2" Type="http://schemas.openxmlformats.org/officeDocument/2006/relationships/tags" Target="../tags/tag456.xml"/><Relationship Id="rId1" Type="http://schemas.openxmlformats.org/officeDocument/2006/relationships/vmlDrawing" Target="../drawings/vmlDrawing4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59.xml"/><Relationship Id="rId10" Type="http://schemas.openxmlformats.org/officeDocument/2006/relationships/image" Target="../media/image84.emf"/><Relationship Id="rId4" Type="http://schemas.openxmlformats.org/officeDocument/2006/relationships/tags" Target="../tags/tag458.xml"/><Relationship Id="rId9" Type="http://schemas.openxmlformats.org/officeDocument/2006/relationships/package" Target="../embeddings/Microsoft_Visio_Drawing434242.vsdx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emf"/><Relationship Id="rId2" Type="http://schemas.openxmlformats.org/officeDocument/2006/relationships/tags" Target="../tags/tag460.xml"/><Relationship Id="rId1" Type="http://schemas.openxmlformats.org/officeDocument/2006/relationships/vmlDrawing" Target="../drawings/vmlDrawing45.vml"/><Relationship Id="rId6" Type="http://schemas.openxmlformats.org/officeDocument/2006/relationships/package" Target="../embeddings/Microsoft_Visio_Drawing444343.vsdx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18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emf"/><Relationship Id="rId2" Type="http://schemas.openxmlformats.org/officeDocument/2006/relationships/tags" Target="../tags/tag461.xml"/><Relationship Id="rId1" Type="http://schemas.openxmlformats.org/officeDocument/2006/relationships/vmlDrawing" Target="../drawings/vmlDrawing46.vml"/><Relationship Id="rId6" Type="http://schemas.openxmlformats.org/officeDocument/2006/relationships/package" Target="../embeddings/Microsoft_Visio_Drawing454444.vsdx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8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4" Type="http://schemas.openxmlformats.org/officeDocument/2006/relationships/notesSlide" Target="../notesSlides/notesSlide1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Drawing999.vsdx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4" Type="http://schemas.openxmlformats.org/officeDocument/2006/relationships/notesSlide" Target="../notesSlides/notesSlide18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4" Type="http://schemas.openxmlformats.org/officeDocument/2006/relationships/notesSlide" Target="../notesSlides/notesSlide19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Drawing101010.vsdx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Drawing111111.vsdx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Visio_Drawing121212.vsdx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Visio_Drawing131313.vsdx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Visio_Drawing141414.vsdx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Visio_Drawing151515.vsdx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27.xml"/><Relationship Id="rId7" Type="http://schemas.openxmlformats.org/officeDocument/2006/relationships/package" Target="../embeddings/Microsoft_Visio_Drawing161616.vsdx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emf"/><Relationship Id="rId2" Type="http://schemas.openxmlformats.org/officeDocument/2006/relationships/tags" Target="../tags/tag79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Visio_Drawing171717.vsdx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240.png"/><Relationship Id="rId4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27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145.xml"/><Relationship Id="rId7" Type="http://schemas.openxmlformats.org/officeDocument/2006/relationships/package" Target="../embeddings/Microsoft_Visio_Drawing181818.vsdx"/><Relationship Id="rId2" Type="http://schemas.openxmlformats.org/officeDocument/2006/relationships/tags" Target="../tags/tag14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Visio_Drawing111.vsdx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6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image" Target="../media/image35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7" Type="http://schemas.openxmlformats.org/officeDocument/2006/relationships/image" Target="../media/image36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image" Target="../media/image37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image" Target="../media/image38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807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/>
              <a:t>:</a:t>
            </a:r>
            <a:r>
              <a:rPr lang="en-US" sz="2600" b="1" dirty="0" smtClean="0"/>
              <a:t> ARM® Edition</a:t>
            </a:r>
            <a:endParaRPr lang="en-US" sz="2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3226713"/>
            <a:ext cx="8077200" cy="893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1000" y="32267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Sarah L. Harris and David Money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 smtClean="0"/>
              <a:t>Datapath</a:t>
            </a:r>
            <a:endParaRPr lang="en-US" b="1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14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With register addressing (register </a:t>
            </a:r>
            <a:r>
              <a:rPr lang="en-US" sz="3200" i="1" dirty="0" smtClean="0">
                <a:latin typeface="+mj-lt"/>
                <a:cs typeface="Arial" charset="0"/>
              </a:rPr>
              <a:t>Src2</a:t>
            </a:r>
            <a:r>
              <a:rPr lang="en-US" sz="3200" dirty="0" smtClean="0">
                <a:latin typeface="+mj-lt"/>
                <a:cs typeface="Arial" charset="0"/>
              </a:rPr>
              <a:t>):</a:t>
            </a:r>
          </a:p>
          <a:p>
            <a:pPr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	Read </a:t>
            </a:r>
            <a:r>
              <a:rPr lang="en-US" sz="3200" dirty="0">
                <a:latin typeface="+mj-lt"/>
                <a:cs typeface="Arial" charset="0"/>
              </a:rPr>
              <a:t>from </a:t>
            </a:r>
            <a:r>
              <a:rPr lang="en-US" sz="3200" dirty="0" smtClean="0">
                <a:latin typeface="+mj-lt"/>
                <a:cs typeface="Arial" charset="0"/>
              </a:rPr>
              <a:t>Rn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dirty="0" smtClean="0">
                <a:latin typeface="+mj-lt"/>
                <a:cs typeface="Arial" charset="0"/>
              </a:rPr>
              <a:t>Rm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: Data-processing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8107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571750"/>
            <a:ext cx="87884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378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9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</a:t>
            </a:r>
            <a:r>
              <a:rPr lang="en-US" sz="3200" dirty="0" smtClean="0">
                <a:latin typeface="+mj-lt"/>
              </a:rPr>
              <a:t>	BTA </a:t>
            </a:r>
            <a:r>
              <a:rPr lang="en-US" sz="3200" dirty="0">
                <a:latin typeface="+mj-lt"/>
              </a:rPr>
              <a:t>= (</a:t>
            </a:r>
            <a:r>
              <a:rPr lang="en-US" sz="3200" i="1" dirty="0" err="1">
                <a:latin typeface="+mj-lt"/>
                <a:cs typeface="Courier New" panose="02070309020205020404" pitchFamily="49" charset="0"/>
              </a:rPr>
              <a:t>ExtImm</a:t>
            </a:r>
            <a:r>
              <a:rPr lang="en-US" sz="3200" dirty="0">
                <a:latin typeface="+mj-lt"/>
              </a:rPr>
              <a:t>) + (</a:t>
            </a:r>
            <a:r>
              <a:rPr lang="en-US" sz="3200" dirty="0" smtClean="0">
                <a:latin typeface="+mj-lt"/>
                <a:cs typeface="Courier New" panose="02070309020205020404" pitchFamily="49" charset="0"/>
              </a:rPr>
              <a:t>PC</a:t>
            </a:r>
            <a:r>
              <a:rPr lang="en-US" sz="3200" dirty="0" smtClean="0">
                <a:latin typeface="+mj-lt"/>
              </a:rPr>
              <a:t>+8)</a:t>
            </a:r>
          </a:p>
          <a:p>
            <a:pPr>
              <a:lnSpc>
                <a:spcPct val="90000"/>
              </a:lnSpc>
            </a:pPr>
            <a:r>
              <a:rPr lang="en-US" sz="3200" i="1" dirty="0">
                <a:latin typeface="+mj-lt"/>
              </a:rPr>
              <a:t>	</a:t>
            </a:r>
            <a:r>
              <a:rPr lang="en-US" sz="3200" i="1" dirty="0" err="1" smtClean="0">
                <a:latin typeface="+mj-lt"/>
              </a:rPr>
              <a:t>ExtImm</a:t>
            </a:r>
            <a:r>
              <a:rPr lang="en-US" sz="3200" i="1" dirty="0" smtClean="0">
                <a:latin typeface="+mj-lt"/>
              </a:rPr>
              <a:t> = </a:t>
            </a:r>
            <a:r>
              <a:rPr lang="en-US" sz="3200" i="1" dirty="0" smtClean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3200" i="1" dirty="0" smtClean="0">
                <a:latin typeface="+mj-lt"/>
              </a:rPr>
              <a:t> &lt;&lt; 2 </a:t>
            </a:r>
            <a:r>
              <a:rPr lang="en-US" sz="3200" dirty="0" smtClean="0">
                <a:latin typeface="+mj-lt"/>
              </a:rPr>
              <a:t>and sign-extended</a:t>
            </a:r>
            <a:r>
              <a:rPr lang="en-US" sz="3200" i="1" dirty="0" smtClean="0">
                <a:latin typeface="+mj-lt"/>
              </a:rPr>
              <a:t> </a:t>
            </a:r>
            <a:endParaRPr lang="en-US" sz="3200" i="1" dirty="0">
              <a:latin typeface="+mj-lt"/>
            </a:endParaRP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667000"/>
            <a:ext cx="88455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06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265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0" y="1066800"/>
            <a:ext cx="5791200" cy="4797706"/>
            <a:chOff x="1524000" y="1066800"/>
            <a:chExt cx="5791200" cy="4797706"/>
          </a:xfrm>
        </p:grpSpPr>
        <p:pic>
          <p:nvPicPr>
            <p:cNvPr id="187500" name="Picture 1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9" y="1066800"/>
              <a:ext cx="5440361" cy="479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24000" y="5334000"/>
              <a:ext cx="1752600" cy="53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4800600"/>
            <a:ext cx="324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First, discuss</a:t>
            </a:r>
            <a:r>
              <a:rPr lang="en-US" sz="2000" b="1" dirty="0" smtClean="0">
                <a:solidFill>
                  <a:srgbClr val="0070C0"/>
                </a:solidFill>
              </a:rPr>
              <a:t>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Then, </a:t>
            </a:r>
            <a:r>
              <a:rPr lang="en-US" sz="2000" b="1" dirty="0" smtClean="0">
                <a:solidFill>
                  <a:srgbClr val="0070C0"/>
                </a:solidFill>
              </a:rPr>
              <a:t>Conditional Logic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0" y="990600"/>
            <a:ext cx="5791200" cy="4873906"/>
            <a:chOff x="1524000" y="990600"/>
            <a:chExt cx="5791200" cy="4873906"/>
          </a:xfrm>
        </p:grpSpPr>
        <p:grpSp>
          <p:nvGrpSpPr>
            <p:cNvPr id="4" name="Group 3"/>
            <p:cNvGrpSpPr/>
            <p:nvPr/>
          </p:nvGrpSpPr>
          <p:grpSpPr>
            <a:xfrm>
              <a:off x="1524000" y="1066800"/>
              <a:ext cx="5791200" cy="4797706"/>
              <a:chOff x="1524000" y="1066800"/>
              <a:chExt cx="5791200" cy="4797706"/>
            </a:xfrm>
          </p:grpSpPr>
          <p:pic>
            <p:nvPicPr>
              <p:cNvPr id="187500" name="Picture 10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4839" y="1066800"/>
                <a:ext cx="5440361" cy="479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1524000" y="5334000"/>
                <a:ext cx="1752600" cy="5305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676400" y="990600"/>
              <a:ext cx="487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0" y="1143000"/>
              <a:ext cx="23622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187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913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41546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8800" y="53148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Decoder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6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54102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ALU Decoder </a:t>
            </a:r>
            <a:r>
              <a:rPr lang="en-US" sz="2400" b="1" dirty="0" smtClean="0"/>
              <a:t>and </a:t>
            </a:r>
            <a:r>
              <a:rPr lang="en-US" sz="2400" b="1" dirty="0" smtClean="0">
                <a:solidFill>
                  <a:srgbClr val="0070C0"/>
                </a:solidFill>
              </a:rPr>
              <a:t>PC Logic </a:t>
            </a:r>
            <a:r>
              <a:rPr lang="en-US" sz="2400" b="1" dirty="0" smtClean="0"/>
              <a:t>same as single-cycle</a:t>
            </a:r>
            <a:endParaRPr lang="en-US" sz="2400" b="1" dirty="0"/>
          </a:p>
        </p:txBody>
      </p:sp>
      <p:pic>
        <p:nvPicPr>
          <p:cNvPr id="25913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41546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035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Instr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3700" y="21336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70C0"/>
                </a:solidFill>
              </a:rPr>
              <a:t>RegSrc</a:t>
            </a:r>
            <a:r>
              <a:rPr lang="en-US" sz="2400" baseline="-25000" dirty="0" smtClean="0">
                <a:solidFill>
                  <a:srgbClr val="0070C0"/>
                </a:solidFill>
              </a:rPr>
              <a:t>0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= (</a:t>
            </a:r>
            <a:r>
              <a:rPr lang="en-US" sz="2400" i="1" dirty="0" smtClean="0"/>
              <a:t>Op</a:t>
            </a:r>
            <a:r>
              <a:rPr lang="en-US" sz="2400" dirty="0" smtClean="0"/>
              <a:t> == 10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</a:t>
            </a:r>
          </a:p>
          <a:p>
            <a:r>
              <a:rPr lang="en-US" sz="2400" i="1" dirty="0" smtClean="0">
                <a:solidFill>
                  <a:srgbClr val="0070C0"/>
                </a:solidFill>
              </a:rPr>
              <a:t>RegSrc</a:t>
            </a:r>
            <a:r>
              <a:rPr lang="en-US" sz="2400" baseline="-25000" dirty="0" smtClean="0">
                <a:solidFill>
                  <a:srgbClr val="0070C0"/>
                </a:solidFill>
              </a:rPr>
              <a:t>1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= (</a:t>
            </a:r>
            <a:r>
              <a:rPr lang="en-US" sz="2400" i="1" dirty="0" smtClean="0"/>
              <a:t>Op</a:t>
            </a:r>
            <a:r>
              <a:rPr lang="en-US" sz="2400" dirty="0" smtClean="0"/>
              <a:t> == 01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</a:t>
            </a:r>
          </a:p>
          <a:p>
            <a:r>
              <a:rPr lang="en-US" sz="2400" i="1" dirty="0" smtClean="0"/>
              <a:t>ImmSrc</a:t>
            </a:r>
            <a:r>
              <a:rPr lang="en-US" sz="2400" baseline="-25000" dirty="0" smtClean="0"/>
              <a:t>1:0</a:t>
            </a:r>
            <a:r>
              <a:rPr lang="en-US" sz="2400" dirty="0" smtClean="0"/>
              <a:t> = </a:t>
            </a:r>
            <a:r>
              <a:rPr lang="en-US" sz="2400" i="1" dirty="0" smtClean="0"/>
              <a:t>Op</a:t>
            </a:r>
            <a:endParaRPr lang="en-US" sz="2400" i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135039"/>
              </p:ext>
            </p:extLst>
          </p:nvPr>
        </p:nvGraphicFramePr>
        <p:xfrm>
          <a:off x="2438400" y="1143000"/>
          <a:ext cx="409030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99" name="Visio" r:id="rId7" imgW="1371600" imgH="266700" progId="Visio.Drawing.15">
                  <p:embed/>
                </p:oleObj>
              </mc:Choice>
              <mc:Fallback>
                <p:oleObj name="Visio" r:id="rId7" imgW="1371600" imgH="266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8400" y="1143000"/>
                        <a:ext cx="4090305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41879"/>
              </p:ext>
            </p:extLst>
          </p:nvPr>
        </p:nvGraphicFramePr>
        <p:xfrm>
          <a:off x="1295400" y="3581400"/>
          <a:ext cx="66675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457200"/>
                <a:gridCol w="838200"/>
                <a:gridCol w="838200"/>
                <a:gridCol w="914400"/>
                <a:gridCol w="990600"/>
                <a:gridCol w="11049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Op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Funct</a:t>
                      </a:r>
                      <a:r>
                        <a:rPr lang="en-US" baseline="-25000" dirty="0" smtClean="0"/>
                        <a:t>5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Funct</a:t>
                      </a:r>
                      <a:r>
                        <a:rPr lang="en-US" baseline="-25000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RegSrc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RegSrc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ImmSrc</a:t>
                      </a:r>
                      <a:r>
                        <a:rPr lang="en-US" baseline="-25000" dirty="0" smtClean="0"/>
                        <a:t>1:0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DP immediate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DP register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623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06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644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Control: Main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9130" name="Picture 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4154662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38800" y="53148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Decoder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41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err="1" smtClean="0"/>
              <a:t>Datapath</a:t>
            </a:r>
            <a:r>
              <a:rPr lang="en-US" b="1" dirty="0" smtClean="0"/>
              <a:t>: </a:t>
            </a:r>
            <a:r>
              <a:rPr lang="en-US" dirty="0" smtClean="0"/>
              <a:t>start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dirty="0" smtClean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Example:  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LDR R1, [R2, #5]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			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643665"/>
            <a:ext cx="85820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68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31" name="Picture 2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49" y="1066800"/>
            <a:ext cx="8024151" cy="480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368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8630" name="Picture 2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8" y="1066800"/>
            <a:ext cx="154392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80" name="Picture 2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952451"/>
            <a:ext cx="8391525" cy="491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416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0679" name="Picture 2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990601"/>
            <a:ext cx="2819399" cy="123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" y="947023"/>
            <a:ext cx="3042600" cy="240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703" name="Picture 2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74" y="1905000"/>
            <a:ext cx="6276926" cy="367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518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2137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8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Read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4114800" cy="484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957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06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994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21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18" y="1140678"/>
            <a:ext cx="4508782" cy="457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25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80" y="1035446"/>
            <a:ext cx="4759420" cy="483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>
                <a:solidFill>
                  <a:schemeClr val="bg1"/>
                </a:solidFill>
                <a:latin typeface="+mj-lt"/>
              </a:rPr>
              <a:t>Main Controller FSM: Data-processing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800600" cy="487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55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7743" name="Picture 1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905000"/>
            <a:ext cx="3463925" cy="231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53463"/>
            <a:ext cx="4744800" cy="481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0" y="1066800"/>
            <a:ext cx="5791200" cy="4797706"/>
            <a:chOff x="1524000" y="1066800"/>
            <a:chExt cx="5791200" cy="4797706"/>
          </a:xfrm>
        </p:grpSpPr>
        <p:pic>
          <p:nvPicPr>
            <p:cNvPr id="187500" name="Picture 1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9" y="1066800"/>
              <a:ext cx="5440361" cy="479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24000" y="5334000"/>
              <a:ext cx="1752600" cy="53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4800600"/>
            <a:ext cx="3243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First, discuss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Then, </a:t>
            </a:r>
            <a:r>
              <a:rPr lang="en-US" sz="2000" b="1" dirty="0" smtClean="0">
                <a:solidFill>
                  <a:srgbClr val="0070C0"/>
                </a:solidFill>
              </a:rPr>
              <a:t>Conditional Logic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26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0070C0"/>
                </a:solidFill>
              </a:rPr>
              <a:t>STEP </a:t>
            </a:r>
            <a:r>
              <a:rPr lang="en-US" b="1" dirty="0">
                <a:solidFill>
                  <a:srgbClr val="0070C0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890953"/>
              </p:ext>
            </p:extLst>
          </p:nvPr>
        </p:nvGraphicFramePr>
        <p:xfrm>
          <a:off x="914400" y="2057400"/>
          <a:ext cx="744437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1" name="Visio" r:id="rId6" imgW="4248049" imgH="1000057" progId="Visio.Drawing.15">
                  <p:embed/>
                </p:oleObj>
              </mc:Choice>
              <mc:Fallback>
                <p:oleObj name="Visio" r:id="rId6" imgW="4248049" imgH="1000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2057400"/>
                        <a:ext cx="744437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fetch</a:t>
            </a: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Multicycle Control: Cond.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0" y="1066800"/>
            <a:ext cx="5791200" cy="4797706"/>
            <a:chOff x="1524000" y="1066800"/>
            <a:chExt cx="5791200" cy="4797706"/>
          </a:xfrm>
        </p:grpSpPr>
        <p:pic>
          <p:nvPicPr>
            <p:cNvPr id="187500" name="Picture 10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9" y="1066800"/>
              <a:ext cx="5440361" cy="4797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524000" y="5334000"/>
              <a:ext cx="1752600" cy="530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2130" y="2057400"/>
            <a:ext cx="2362200" cy="3807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3544747"/>
            <a:ext cx="3429000" cy="2094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34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Conditional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4453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8909"/>
            <a:ext cx="4426098" cy="469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28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14925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Conditional Logic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922481"/>
              </p:ext>
            </p:extLst>
          </p:nvPr>
        </p:nvGraphicFramePr>
        <p:xfrm>
          <a:off x="990600" y="1142999"/>
          <a:ext cx="4536196" cy="4648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96" name="Visio" r:id="rId6" imgW="2314592" imgH="2371657" progId="Visio.Drawing.15">
                  <p:embed/>
                </p:oleObj>
              </mc:Choice>
              <mc:Fallback>
                <p:oleObj name="Visio" r:id="rId6" imgW="2314592" imgH="2371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142999"/>
                        <a:ext cx="4536196" cy="4648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62600" y="1077754"/>
            <a:ext cx="3429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PCWrite</a:t>
            </a:r>
            <a:r>
              <a:rPr lang="en-US" sz="2000" dirty="0" smtClean="0"/>
              <a:t> asserted in Fetch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ExecuteI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ExecuteR</a:t>
            </a:r>
            <a:r>
              <a:rPr lang="en-US" sz="2000" b="1" dirty="0" smtClean="0"/>
              <a:t> </a:t>
            </a:r>
            <a:r>
              <a:rPr lang="en-US" sz="2000" dirty="0" smtClean="0"/>
              <a:t>state</a:t>
            </a:r>
            <a:r>
              <a:rPr lang="en-US" sz="2000" b="1" dirty="0" smtClean="0"/>
              <a:t>:</a:t>
            </a:r>
          </a:p>
          <a:p>
            <a:r>
              <a:rPr lang="en-US" sz="2000" b="1" dirty="0" smtClean="0"/>
              <a:t>      </a:t>
            </a:r>
            <a:r>
              <a:rPr lang="en-US" sz="2000" b="1" i="1" dirty="0" err="1" smtClean="0">
                <a:solidFill>
                  <a:srgbClr val="0070C0"/>
                </a:solidFill>
              </a:rPr>
              <a:t>CondEx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asserts       </a:t>
            </a:r>
          </a:p>
          <a:p>
            <a:r>
              <a:rPr lang="en-US" sz="2000" b="1" dirty="0" smtClean="0"/>
              <a:t>      </a:t>
            </a:r>
            <a:r>
              <a:rPr lang="en-US" sz="2000" b="1" i="1" dirty="0" err="1" smtClean="0">
                <a:solidFill>
                  <a:srgbClr val="0070C0"/>
                </a:solidFill>
              </a:rPr>
              <a:t>ALUFlags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generated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ALUWB </a:t>
            </a:r>
            <a:r>
              <a:rPr lang="en-US" sz="2000" dirty="0"/>
              <a:t>state</a:t>
            </a:r>
            <a:r>
              <a:rPr lang="en-US" sz="2000" b="1" dirty="0" smtClean="0"/>
              <a:t>:</a:t>
            </a:r>
          </a:p>
          <a:p>
            <a:r>
              <a:rPr lang="en-US" sz="2000" dirty="0" smtClean="0"/>
              <a:t>       </a:t>
            </a:r>
            <a:r>
              <a:rPr lang="en-US" sz="2000" b="1" i="1" dirty="0" smtClean="0">
                <a:solidFill>
                  <a:srgbClr val="0070C0"/>
                </a:solidFill>
              </a:rPr>
              <a:t>Flags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updated</a:t>
            </a:r>
          </a:p>
          <a:p>
            <a:r>
              <a:rPr lang="en-US" sz="2000" b="1" dirty="0" smtClean="0"/>
              <a:t>       </a:t>
            </a:r>
            <a:r>
              <a:rPr lang="en-US" sz="2000" b="1" i="1" dirty="0" err="1" smtClean="0">
                <a:solidFill>
                  <a:srgbClr val="0070C0"/>
                </a:solidFill>
              </a:rPr>
              <a:t>CondEx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changes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</a:t>
            </a:r>
            <a:r>
              <a:rPr lang="en-US" sz="2000" b="1" i="1" dirty="0" err="1" smtClean="0">
                <a:solidFill>
                  <a:srgbClr val="0070C0"/>
                </a:solidFill>
              </a:rPr>
              <a:t>PCWrite</a:t>
            </a:r>
            <a:r>
              <a:rPr lang="en-US" sz="2000" dirty="0" smtClean="0"/>
              <a:t>, </a:t>
            </a:r>
            <a:r>
              <a:rPr lang="en-US" sz="2000" b="1" i="1" dirty="0" err="1" smtClean="0">
                <a:solidFill>
                  <a:srgbClr val="0070C0"/>
                </a:solidFill>
              </a:rPr>
              <a:t>RegWrite</a:t>
            </a:r>
            <a:r>
              <a:rPr lang="en-US" sz="2000" dirty="0" smtClean="0"/>
              <a:t>, and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</a:t>
            </a:r>
            <a:r>
              <a:rPr lang="en-US" sz="2000" b="1" i="1" dirty="0" err="1" smtClean="0">
                <a:solidFill>
                  <a:srgbClr val="0070C0"/>
                </a:solidFill>
              </a:rPr>
              <a:t>MemWrite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don’t see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change till new </a:t>
            </a:r>
          </a:p>
          <a:p>
            <a:r>
              <a:rPr lang="en-US" sz="2000" dirty="0" smtClean="0"/>
              <a:t>       instruction (Fetch state)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9177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</a:t>
            </a:r>
            <a:r>
              <a:rPr lang="en-US" sz="2800" dirty="0" smtClean="0">
                <a:latin typeface="+mj-lt"/>
                <a:cs typeface="Arial" charset="0"/>
              </a:rPr>
              <a:t>cycles</a:t>
            </a:r>
            <a:r>
              <a:rPr lang="en-US" sz="2800" dirty="0">
                <a:latin typeface="+mj-lt"/>
                <a:cs typeface="Arial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3222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7743" name="Picture 1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905000"/>
            <a:ext cx="3463925" cy="231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53463"/>
            <a:ext cx="4744800" cy="481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280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</a:t>
            </a:r>
            <a:r>
              <a:rPr lang="en-US" sz="2400" dirty="0" smtClean="0">
                <a:latin typeface="+mj-lt"/>
                <a:cs typeface="Arial" charset="0"/>
              </a:rPr>
              <a:t>cycles: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</a:t>
            </a:r>
            <a:r>
              <a:rPr lang="en-US" sz="2400" dirty="0" smtClean="0">
                <a:latin typeface="+mj-lt"/>
                <a:cs typeface="Arial" charset="0"/>
              </a:rPr>
              <a:t>: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</a:t>
            </a:r>
            <a:r>
              <a:rPr lang="en-US" sz="2400" dirty="0" smtClean="0">
                <a:latin typeface="+mj-lt"/>
                <a:cs typeface="Arial" charset="0"/>
              </a:rPr>
              <a:t>:</a:t>
            </a:r>
            <a:endParaRPr lang="en-US" sz="2400" dirty="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</a:t>
            </a:r>
            <a:r>
              <a:rPr lang="en-US" sz="2400" dirty="0" smtClean="0">
                <a:latin typeface="+mj-lt"/>
                <a:cs typeface="Arial" charset="0"/>
              </a:rPr>
              <a:t>cycles: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 </a:t>
            </a:r>
            <a:r>
              <a:rPr lang="en-US" sz="2400" dirty="0" smtClean="0">
                <a:latin typeface="+mj-lt"/>
                <a:cs typeface="Arial" charset="0"/>
              </a:rPr>
              <a:t>DP,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STR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</a:t>
            </a:r>
            <a:r>
              <a:rPr lang="en-US" sz="2400" dirty="0" smtClean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LDR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3982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</a:t>
            </a:r>
            <a:r>
              <a:rPr lang="en-US" sz="2400" dirty="0" smtClean="0">
                <a:latin typeface="+mj-lt"/>
                <a:cs typeface="Arial" charset="0"/>
              </a:rPr>
              <a:t>cycles: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 </a:t>
            </a:r>
            <a:r>
              <a:rPr lang="en-US" sz="2400" dirty="0" smtClean="0">
                <a:latin typeface="+mj-lt"/>
                <a:cs typeface="Arial" charset="0"/>
              </a:rPr>
              <a:t>DP,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STR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</a:t>
            </a:r>
            <a:r>
              <a:rPr lang="en-US" sz="2400" dirty="0" smtClean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LDR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+mj-lt"/>
                <a:cs typeface="Arial" charset="0"/>
              </a:rPr>
              <a:t>13% </a:t>
            </a:r>
            <a:r>
              <a:rPr lang="en-US" sz="2400" dirty="0">
                <a:latin typeface="+mj-lt"/>
                <a:cs typeface="Arial" charset="0"/>
              </a:rPr>
              <a:t>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+mj-lt"/>
                <a:cs typeface="Arial" charset="0"/>
              </a:rPr>
              <a:t>52</a:t>
            </a:r>
            <a:r>
              <a:rPr lang="en-US" sz="2400" dirty="0">
                <a:latin typeface="+mj-lt"/>
                <a:cs typeface="Arial" charset="0"/>
              </a:rPr>
              <a:t>% </a:t>
            </a:r>
            <a:r>
              <a:rPr lang="en-US" sz="2400" dirty="0" smtClean="0">
                <a:latin typeface="+mj-lt"/>
                <a:cs typeface="Arial" charset="0"/>
              </a:rPr>
              <a:t>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6390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3 </a:t>
            </a:r>
            <a:r>
              <a:rPr lang="en-US" sz="2400" dirty="0" smtClean="0">
                <a:latin typeface="+mj-lt"/>
                <a:cs typeface="Arial" charset="0"/>
              </a:rPr>
              <a:t>cycles: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4 cycles: </a:t>
            </a:r>
            <a:r>
              <a:rPr lang="en-US" sz="2400" dirty="0" smtClean="0">
                <a:latin typeface="+mj-lt"/>
                <a:cs typeface="Arial" charset="0"/>
              </a:rPr>
              <a:t>DP,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STR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5 cycles</a:t>
            </a:r>
            <a:r>
              <a:rPr lang="en-US" sz="2400" dirty="0" smtClean="0">
                <a:latin typeface="+mj-lt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Arial" charset="0"/>
              </a:rPr>
              <a:t>LDR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 smtClean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 smtClean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%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 smtClean="0">
                <a:latin typeface="+mj-lt"/>
                <a:cs typeface="Arial" charset="0"/>
              </a:rPr>
              <a:t>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CPI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</a:t>
            </a:r>
            <a:r>
              <a:rPr lang="en-US" sz="2000" b="1" dirty="0" smtClean="0">
                <a:solidFill>
                  <a:srgbClr val="00B050"/>
                </a:solidFill>
                <a:latin typeface="Times New Roman" pitchFamily="18" charset="0"/>
                <a:cs typeface="Arial" charset="0"/>
              </a:rPr>
              <a:t>0.13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)(</a:t>
            </a:r>
            <a:r>
              <a:rPr lang="en-US" sz="2000" dirty="0">
                <a:latin typeface="Times New Roman" pitchFamily="18" charset="0"/>
                <a:cs typeface="Arial" charset="0"/>
              </a:rPr>
              <a:t>3) + (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Arial" charset="0"/>
              </a:rPr>
              <a:t>0.52 + 0.10</a:t>
            </a:r>
            <a:r>
              <a:rPr lang="en-US" sz="2000" dirty="0">
                <a:latin typeface="Times New Roman" pitchFamily="18" charset="0"/>
                <a:cs typeface="Arial" charset="0"/>
              </a:rPr>
              <a:t>)(4) + (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Arial" charset="0"/>
              </a:rPr>
              <a:t>0.25</a:t>
            </a:r>
            <a:r>
              <a:rPr lang="en-US" sz="2000" dirty="0">
                <a:latin typeface="Times New Roman" pitchFamily="18" charset="0"/>
                <a:cs typeface="Arial" charset="0"/>
              </a:rPr>
              <a:t>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6344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critical path</a:t>
            </a:r>
            <a:r>
              <a:rPr lang="en-US" sz="3200" dirty="0" smtClean="0">
                <a:latin typeface="+mj-lt"/>
                <a:cs typeface="Arial" charset="0"/>
              </a:rPr>
              <a:t>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j-lt"/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+mj-lt"/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+mj-lt"/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 smtClean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3000" b="1" i="1" baseline="-25000" dirty="0" smtClean="0">
                <a:latin typeface="Times New Roman" pitchFamily="18" charset="0"/>
                <a:cs typeface="Arial" charset="0"/>
              </a:rPr>
              <a:t>c2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30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30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30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2: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348390"/>
              </p:ext>
            </p:extLst>
          </p:nvPr>
        </p:nvGraphicFramePr>
        <p:xfrm>
          <a:off x="762000" y="1981200"/>
          <a:ext cx="7759244" cy="1826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27" name="Visio" r:id="rId6" imgW="4248049" imgH="1000057" progId="Visio.Drawing.15">
                  <p:embed/>
                </p:oleObj>
              </mc:Choice>
              <mc:Fallback>
                <p:oleObj name="Visio" r:id="rId6" imgW="4248049" imgH="1000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1981200"/>
                        <a:ext cx="7759244" cy="1826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Reg</a:t>
            </a:r>
            <a:r>
              <a:rPr lang="en-US" sz="4400" dirty="0" smtClean="0">
                <a:solidFill>
                  <a:schemeClr val="bg1"/>
                </a:solidFill>
              </a:rPr>
              <a:t> Read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50292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smtClean="0">
                <a:latin typeface="Times New Roman" pitchFamily="18" charset="0"/>
                <a:cs typeface="Arial" charset="0"/>
              </a:rPr>
              <a:t>c2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3647483"/>
              </p:ext>
            </p:extLst>
          </p:nvPr>
        </p:nvGraphicFramePr>
        <p:xfrm>
          <a:off x="1676400" y="1066800"/>
          <a:ext cx="6248400" cy="3990023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257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50292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smtClean="0">
                <a:latin typeface="Times New Roman" pitchFamily="18" charset="0"/>
                <a:cs typeface="Arial" charset="0"/>
              </a:rPr>
              <a:t>c2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max[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]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 smtClean="0">
                <a:latin typeface="Times New Roman" pitchFamily="18" charset="0"/>
                <a:cs typeface="Arial" charset="0"/>
              </a:rPr>
              <a:t>    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=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[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40 + 2(25) + 200 + 50] </a:t>
            </a:r>
            <a:r>
              <a:rPr lang="en-US" sz="2600" dirty="0" err="1" smtClean="0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340 </a:t>
            </a:r>
            <a:r>
              <a:rPr lang="en-US" sz="2600" b="1" dirty="0" err="1" smtClean="0">
                <a:latin typeface="Times New Roman" pitchFamily="18" charset="0"/>
                <a:cs typeface="Arial" charset="0"/>
              </a:rPr>
              <a:t>ps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39988472"/>
              </p:ext>
            </p:extLst>
          </p:nvPr>
        </p:nvGraphicFramePr>
        <p:xfrm>
          <a:off x="1676400" y="1066800"/>
          <a:ext cx="6248400" cy="3990023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05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ARM </a:t>
            </a:r>
            <a:r>
              <a:rPr lang="en-US" sz="3200" dirty="0">
                <a:latin typeface="+mj-lt"/>
                <a:cs typeface="Arial" charset="0"/>
              </a:rPr>
              <a:t>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</a:t>
            </a:r>
            <a:r>
              <a:rPr lang="en-US" sz="3200" dirty="0" smtClean="0">
                <a:latin typeface="+mj-lt"/>
                <a:cs typeface="Arial" charset="0"/>
              </a:rPr>
              <a:t>4.12 cycles/instruction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 smtClean="0">
                <a:latin typeface="+mj-lt"/>
                <a:cs typeface="Arial" charset="0"/>
              </a:rPr>
              <a:t>Clock cycle time: </a:t>
            </a:r>
            <a:r>
              <a:rPr lang="en-US" sz="3200" i="1" dirty="0" smtClean="0">
                <a:latin typeface="+mj-lt"/>
                <a:cs typeface="Arial" charset="0"/>
              </a:rPr>
              <a:t>T</a:t>
            </a:r>
            <a:r>
              <a:rPr lang="en-US" sz="3200" i="1" baseline="-25000" dirty="0" smtClean="0">
                <a:latin typeface="+mj-lt"/>
                <a:cs typeface="Arial" charset="0"/>
              </a:rPr>
              <a:t>c2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</a:t>
            </a:r>
            <a:r>
              <a:rPr lang="en-US" sz="3200" dirty="0" smtClean="0">
                <a:latin typeface="+mj-lt"/>
                <a:cs typeface="Arial" charset="0"/>
              </a:rPr>
              <a:t>340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b="1" dirty="0" smtClean="0">
                <a:latin typeface="+mj-lt"/>
                <a:cs typeface="Arial" charset="0"/>
              </a:rPr>
              <a:t>?</a:t>
            </a: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 smtClean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769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ARM </a:t>
            </a:r>
            <a:r>
              <a:rPr lang="en-US" sz="3200" dirty="0">
                <a:latin typeface="+mj-lt"/>
                <a:cs typeface="Arial" charset="0"/>
              </a:rPr>
              <a:t>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</a:t>
            </a:r>
            <a:r>
              <a:rPr lang="en-US" sz="3200" dirty="0" smtClean="0">
                <a:latin typeface="+mj-lt"/>
                <a:cs typeface="Arial" charset="0"/>
              </a:rPr>
              <a:t>4.12 cycles/instruction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 smtClean="0">
                <a:latin typeface="+mj-lt"/>
                <a:cs typeface="Arial" charset="0"/>
              </a:rPr>
              <a:t>Clock cycle time: </a:t>
            </a:r>
            <a:r>
              <a:rPr lang="en-US" sz="3200" i="1" dirty="0" smtClean="0">
                <a:latin typeface="+mj-lt"/>
                <a:cs typeface="Arial" charset="0"/>
              </a:rPr>
              <a:t>T</a:t>
            </a:r>
            <a:r>
              <a:rPr lang="en-US" sz="3200" i="1" baseline="-25000" dirty="0" smtClean="0">
                <a:latin typeface="+mj-lt"/>
                <a:cs typeface="Arial" charset="0"/>
              </a:rPr>
              <a:t>c2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</a:t>
            </a:r>
            <a:r>
              <a:rPr lang="en-US" sz="3200" dirty="0" smtClean="0">
                <a:latin typeface="+mj-lt"/>
                <a:cs typeface="Arial" charset="0"/>
              </a:rPr>
              <a:t>340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 smtClean="0">
                <a:latin typeface="+mj-lt"/>
                <a:cs typeface="Arial" charset="0"/>
              </a:rPr>
              <a:t>(# </a:t>
            </a:r>
            <a:r>
              <a:rPr lang="en-US" sz="2800" dirty="0">
                <a:latin typeface="+mj-lt"/>
                <a:cs typeface="Arial" charset="0"/>
              </a:rPr>
              <a:t>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</a:t>
            </a:r>
            <a:r>
              <a:rPr lang="en-US" sz="2800" i="1" dirty="0" smtClean="0">
                <a:latin typeface="+mj-lt"/>
                <a:cs typeface="Arial" charset="0"/>
              </a:rPr>
              <a:t>   </a:t>
            </a:r>
            <a:r>
              <a:rPr lang="en-US" sz="2800" dirty="0" smtClean="0">
                <a:latin typeface="+mj-lt"/>
                <a:cs typeface="Arial" charset="0"/>
              </a:rPr>
              <a:t>= </a:t>
            </a:r>
            <a:r>
              <a:rPr lang="en-US" sz="2800" dirty="0">
                <a:latin typeface="+mj-lt"/>
                <a:cs typeface="Arial" charset="0"/>
              </a:rPr>
              <a:t>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)(4.12)(340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</a:t>
            </a:r>
            <a:r>
              <a:rPr lang="en-US" sz="2800" dirty="0" smtClean="0">
                <a:latin typeface="+mj-lt"/>
                <a:cs typeface="Arial" charset="0"/>
              </a:rPr>
              <a:t>   = </a:t>
            </a:r>
            <a:r>
              <a:rPr lang="en-US" sz="2800" b="1" dirty="0">
                <a:latin typeface="+mj-lt"/>
                <a:cs typeface="Arial" charset="0"/>
              </a:rPr>
              <a:t>140 </a:t>
            </a:r>
            <a:r>
              <a:rPr lang="en-US" sz="2800" b="1" dirty="0" smtClean="0">
                <a:latin typeface="+mj-lt"/>
                <a:cs typeface="Arial" charset="0"/>
              </a:rPr>
              <a:t>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 smtClean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6261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 err="1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dirty="0" smtClean="0">
                <a:latin typeface="+mj-lt"/>
                <a:cs typeface="Arial" charset="0"/>
              </a:rPr>
              <a:t>ARM </a:t>
            </a:r>
            <a:r>
              <a:rPr lang="en-US" sz="3200" dirty="0">
                <a:latin typeface="+mj-lt"/>
                <a:cs typeface="Arial" charset="0"/>
              </a:rPr>
              <a:t>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</a:t>
            </a:r>
            <a:r>
              <a:rPr lang="en-US" sz="3200" dirty="0" smtClean="0">
                <a:latin typeface="+mj-lt"/>
                <a:cs typeface="Arial" charset="0"/>
              </a:rPr>
              <a:t>4.12 cycles/instruction</a:t>
            </a:r>
            <a:endParaRPr lang="en-US" sz="3200" dirty="0"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 smtClean="0">
                <a:latin typeface="+mj-lt"/>
                <a:cs typeface="Arial" charset="0"/>
              </a:rPr>
              <a:t>Clock cycle time: </a:t>
            </a:r>
            <a:r>
              <a:rPr lang="en-US" sz="3200" i="1" dirty="0" smtClean="0">
                <a:latin typeface="+mj-lt"/>
                <a:cs typeface="Arial" charset="0"/>
              </a:rPr>
              <a:t>T</a:t>
            </a:r>
            <a:r>
              <a:rPr lang="en-US" sz="3200" i="1" baseline="-25000" dirty="0" smtClean="0">
                <a:latin typeface="+mj-lt"/>
                <a:cs typeface="Arial" charset="0"/>
              </a:rPr>
              <a:t>c2</a:t>
            </a:r>
            <a:r>
              <a:rPr lang="en-US" sz="3200" dirty="0" smtClean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</a:t>
            </a:r>
            <a:r>
              <a:rPr lang="en-US" sz="3200" dirty="0" smtClean="0">
                <a:latin typeface="+mj-lt"/>
                <a:cs typeface="Arial" charset="0"/>
              </a:rPr>
              <a:t>340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 smtClean="0">
                <a:latin typeface="+mj-lt"/>
                <a:cs typeface="Arial" charset="0"/>
              </a:rPr>
              <a:t>(# </a:t>
            </a:r>
            <a:r>
              <a:rPr lang="en-US" sz="2800" dirty="0">
                <a:latin typeface="+mj-lt"/>
                <a:cs typeface="Arial" charset="0"/>
              </a:rPr>
              <a:t>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</a:t>
            </a:r>
            <a:r>
              <a:rPr lang="en-US" sz="2800" i="1" dirty="0" smtClean="0">
                <a:latin typeface="+mj-lt"/>
                <a:cs typeface="Arial" charset="0"/>
              </a:rPr>
              <a:t>   </a:t>
            </a:r>
            <a:r>
              <a:rPr lang="en-US" sz="2800" dirty="0" smtClean="0">
                <a:latin typeface="+mj-lt"/>
                <a:cs typeface="Arial" charset="0"/>
              </a:rPr>
              <a:t>= </a:t>
            </a:r>
            <a:r>
              <a:rPr lang="en-US" sz="2800" dirty="0">
                <a:latin typeface="+mj-lt"/>
                <a:cs typeface="Arial" charset="0"/>
              </a:rPr>
              <a:t>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)(4.12)(340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</a:t>
            </a:r>
            <a:r>
              <a:rPr lang="en-US" sz="2800" dirty="0" smtClean="0">
                <a:latin typeface="+mj-lt"/>
                <a:cs typeface="Arial" charset="0"/>
              </a:rPr>
              <a:t>   = </a:t>
            </a:r>
            <a:r>
              <a:rPr lang="en-US" sz="2800" b="1" dirty="0">
                <a:latin typeface="+mj-lt"/>
                <a:cs typeface="Arial" charset="0"/>
              </a:rPr>
              <a:t>140 </a:t>
            </a:r>
            <a:r>
              <a:rPr lang="en-US" sz="2800" b="1" dirty="0" smtClean="0">
                <a:latin typeface="+mj-lt"/>
                <a:cs typeface="Arial" charset="0"/>
              </a:rPr>
              <a:t>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 smtClean="0">
                <a:latin typeface="+mj-lt"/>
                <a:cs typeface="Arial" charset="0"/>
              </a:rPr>
              <a:t>This </a:t>
            </a:r>
            <a:r>
              <a:rPr lang="en-US" sz="2800" b="1" dirty="0">
                <a:latin typeface="+mj-lt"/>
                <a:cs typeface="Arial" charset="0"/>
              </a:rPr>
              <a:t>is </a:t>
            </a:r>
            <a:r>
              <a:rPr lang="en-US" sz="2800" b="1" dirty="0">
                <a:solidFill>
                  <a:srgbClr val="C0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(84 </a:t>
            </a:r>
            <a:r>
              <a:rPr lang="en-US" sz="2800" b="1" dirty="0" smtClean="0">
                <a:latin typeface="+mj-lt"/>
                <a:cs typeface="Arial" charset="0"/>
              </a:rPr>
              <a:t>sec.)</a:t>
            </a:r>
            <a:endParaRPr lang="en-US" sz="28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 smtClean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2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031351"/>
              </p:ext>
            </p:extLst>
          </p:nvPr>
        </p:nvGraphicFramePr>
        <p:xfrm>
          <a:off x="557439" y="1143000"/>
          <a:ext cx="8230961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1" name="Visio" r:id="rId7" imgW="5010049" imgH="2667000" progId="Visio.Drawing.15">
                  <p:embed/>
                </p:oleObj>
              </mc:Choice>
              <mc:Fallback>
                <p:oleObj name="Visio" r:id="rId7" imgW="5010049" imgH="26670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7439" y="1143000"/>
                        <a:ext cx="8230961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21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220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14400"/>
            <a:ext cx="845756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037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+mj-lt"/>
                <a:cs typeface="Arial" charset="0"/>
              </a:rPr>
              <a:t>Writeback</a:t>
            </a: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91286"/>
              </p:ext>
            </p:extLst>
          </p:nvPr>
        </p:nvGraphicFramePr>
        <p:xfrm>
          <a:off x="838200" y="838200"/>
          <a:ext cx="7391400" cy="5297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00" name="Visio" r:id="rId7" imgW="3867184" imgH="2771843" progId="Visio.Drawing.15">
                  <p:embed/>
                </p:oleObj>
              </mc:Choice>
              <mc:Fallback>
                <p:oleObj name="Visio" r:id="rId7" imgW="3867184" imgH="27718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838200"/>
                        <a:ext cx="7391400" cy="5297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33070"/>
              </p:ext>
            </p:extLst>
          </p:nvPr>
        </p:nvGraphicFramePr>
        <p:xfrm>
          <a:off x="533400" y="1221014"/>
          <a:ext cx="8051167" cy="3427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24" name="Visio" r:id="rId7" imgW="5638800" imgH="2400300" progId="Visio.Drawing.15">
                  <p:embed/>
                </p:oleObj>
              </mc:Choice>
              <mc:Fallback>
                <p:oleObj name="Visio" r:id="rId7" imgW="5638800" imgH="240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3400" y="1221014"/>
                        <a:ext cx="8051167" cy="3427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</a:t>
            </a:r>
            <a:r>
              <a:rPr lang="en-US" dirty="0" smtClean="0"/>
              <a:t>xtend </a:t>
            </a:r>
            <a:r>
              <a:rPr lang="en-US" dirty="0"/>
              <a:t>the immediate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19328"/>
              </p:ext>
            </p:extLst>
          </p:nvPr>
        </p:nvGraphicFramePr>
        <p:xfrm>
          <a:off x="914400" y="1905000"/>
          <a:ext cx="723089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52" name="Visio" r:id="rId6" imgW="4248049" imgH="1342957" progId="Visio.Drawing.15">
                  <p:embed/>
                </p:oleObj>
              </mc:Choice>
              <mc:Fallback>
                <p:oleObj name="Visio" r:id="rId6" imgW="4248049" imgH="13429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905000"/>
                        <a:ext cx="7230893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Immed</a:t>
            </a:r>
            <a:r>
              <a:rPr lang="en-US" sz="4400" dirty="0" smtClean="0">
                <a:solidFill>
                  <a:schemeClr val="bg1"/>
                </a:solidFill>
              </a:rPr>
              <a:t>.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941732"/>
              </p:ext>
            </p:extLst>
          </p:nvPr>
        </p:nvGraphicFramePr>
        <p:xfrm>
          <a:off x="1216199" y="1066800"/>
          <a:ext cx="7089601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50" name="Visio" r:id="rId6" imgW="6561747" imgH="4316337" progId="Visio.Drawing.11">
                  <p:embed/>
                </p:oleObj>
              </mc:Choice>
              <mc:Fallback>
                <p:oleObj name="Visio" r:id="rId6" imgW="6561747" imgH="431633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6199" y="1066800"/>
                        <a:ext cx="7089601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40386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 smtClean="0">
                <a:latin typeface="+mj-lt"/>
                <a:cs typeface="Arial" charset="0"/>
              </a:rPr>
              <a:t>WA3</a:t>
            </a:r>
            <a:r>
              <a:rPr lang="en-US" sz="3000" b="1" dirty="0" smtClean="0">
                <a:latin typeface="+mj-lt"/>
                <a:cs typeface="Arial" charset="0"/>
              </a:rPr>
              <a:t> </a:t>
            </a:r>
            <a:r>
              <a:rPr lang="en-US" sz="3000" b="1" dirty="0">
                <a:latin typeface="+mj-lt"/>
                <a:cs typeface="Arial" charset="0"/>
              </a:rPr>
              <a:t>must arrive at </a:t>
            </a:r>
            <a:r>
              <a:rPr lang="en-US" sz="3000" b="1" dirty="0" smtClean="0">
                <a:latin typeface="+mj-lt"/>
                <a:cs typeface="Arial" charset="0"/>
              </a:rPr>
              <a:t>same </a:t>
            </a:r>
            <a:r>
              <a:rPr lang="en-US" sz="3000" b="1" dirty="0">
                <a:latin typeface="+mj-lt"/>
                <a:cs typeface="Arial" charset="0"/>
              </a:rPr>
              <a:t>time as </a:t>
            </a:r>
            <a:r>
              <a:rPr lang="en-US" sz="3000" b="1" i="1" dirty="0" smtClean="0"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+mj-lt"/>
                <a:cs typeface="Arial" charset="0"/>
              </a:rPr>
              <a:t>Register file written on falling edge of </a:t>
            </a:r>
            <a:r>
              <a:rPr lang="en-US" sz="3000" b="1" i="1" dirty="0" smtClean="0">
                <a:latin typeface="+mj-lt"/>
                <a:cs typeface="Arial" charset="0"/>
              </a:rPr>
              <a:t>CLK</a:t>
            </a:r>
            <a:endParaRPr lang="en-US" sz="3000" b="1" i="1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760878"/>
              </p:ext>
            </p:extLst>
          </p:nvPr>
        </p:nvGraphicFramePr>
        <p:xfrm>
          <a:off x="609600" y="1295400"/>
          <a:ext cx="7963756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73" name="Visio" r:id="rId8" imgW="6562641" imgH="1695585" progId="Visio.Drawing.15">
                  <p:embed/>
                </p:oleObj>
              </mc:Choice>
              <mc:Fallback>
                <p:oleObj name="Visio" r:id="rId8" imgW="6562641" imgH="16955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1295400"/>
                        <a:ext cx="7963756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" y="5143500"/>
            <a:ext cx="8991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 smtClean="0">
                <a:latin typeface="+mj-lt"/>
                <a:cs typeface="Arial" charset="0"/>
              </a:rPr>
              <a:t>Remove adder by using </a:t>
            </a:r>
            <a:r>
              <a:rPr lang="en-US" sz="2400" b="1" i="1" dirty="0" smtClean="0">
                <a:latin typeface="+mj-lt"/>
                <a:cs typeface="Arial" charset="0"/>
              </a:rPr>
              <a:t>PCPlus4F</a:t>
            </a:r>
            <a:r>
              <a:rPr lang="en-US" sz="2400" b="1" dirty="0" smtClean="0">
                <a:latin typeface="+mj-lt"/>
                <a:cs typeface="Arial" charset="0"/>
              </a:rPr>
              <a:t> after </a:t>
            </a:r>
            <a:r>
              <a:rPr lang="en-US" sz="2400" b="1" i="1" dirty="0" smtClean="0">
                <a:latin typeface="+mj-lt"/>
                <a:cs typeface="Arial" charset="0"/>
              </a:rPr>
              <a:t>PC</a:t>
            </a:r>
            <a:r>
              <a:rPr lang="en-US" sz="2400" b="1" dirty="0" smtClean="0">
                <a:latin typeface="+mj-lt"/>
                <a:cs typeface="Arial" charset="0"/>
              </a:rPr>
              <a:t> has been updated to </a:t>
            </a:r>
            <a:r>
              <a:rPr lang="en-US" sz="2400" b="1" i="1" dirty="0" smtClean="0">
                <a:latin typeface="+mj-lt"/>
                <a:cs typeface="Arial" charset="0"/>
              </a:rPr>
              <a:t>PC</a:t>
            </a:r>
            <a:r>
              <a:rPr lang="en-US" sz="2400" b="1" dirty="0" smtClean="0">
                <a:latin typeface="+mj-lt"/>
                <a:cs typeface="Arial" charset="0"/>
              </a:rPr>
              <a:t>+4</a:t>
            </a:r>
            <a:endParaRPr lang="en-US" sz="2400" b="1" i="1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Optimized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030225"/>
              </p:ext>
            </p:extLst>
          </p:nvPr>
        </p:nvGraphicFramePr>
        <p:xfrm>
          <a:off x="686758" y="3048000"/>
          <a:ext cx="7963756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38" name="Visio" r:id="rId8" imgW="6562641" imgH="1695585" progId="Visio.Drawing.15">
                  <p:embed/>
                </p:oleObj>
              </mc:Choice>
              <mc:Fallback>
                <p:oleObj name="Visio" r:id="rId8" imgW="6562641" imgH="16955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6758" y="3048000"/>
                        <a:ext cx="7963756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730647"/>
              </p:ext>
            </p:extLst>
          </p:nvPr>
        </p:nvGraphicFramePr>
        <p:xfrm>
          <a:off x="685800" y="914400"/>
          <a:ext cx="79644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39" name="Visio" r:id="rId11" imgW="6591233" imgH="1790700" progId="Visio.Drawing.15">
                  <p:embed/>
                </p:oleObj>
              </mc:Choice>
              <mc:Fallback>
                <p:oleObj name="Visio" r:id="rId11" imgW="6591233" imgH="17907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14400"/>
                        <a:ext cx="79644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0331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112603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74604"/>
              </p:ext>
            </p:extLst>
          </p:nvPr>
        </p:nvGraphicFramePr>
        <p:xfrm>
          <a:off x="914400" y="1099456"/>
          <a:ext cx="7836771" cy="3929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96" name="Visio" r:id="rId8" imgW="6572351" imgH="3295785" progId="Visio.Drawing.15">
                  <p:embed/>
                </p:oleObj>
              </mc:Choice>
              <mc:Fallback>
                <p:oleObj name="Visio" r:id="rId8" imgW="6572351" imgH="32957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" y="1099456"/>
                        <a:ext cx="7836771" cy="3929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</a:t>
            </a:r>
            <a:r>
              <a:rPr lang="en-US" dirty="0" smtClean="0"/>
              <a:t>branch)</a:t>
            </a:r>
            <a:endParaRPr lang="en-US" dirty="0"/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8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37754"/>
              </p:ext>
            </p:extLst>
          </p:nvPr>
        </p:nvGraphicFramePr>
        <p:xfrm>
          <a:off x="609600" y="1414462"/>
          <a:ext cx="7695960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9" name="Visio" r:id="rId8" imgW="4886241" imgH="1714500" progId="Visio.Drawing.15">
                  <p:embed/>
                </p:oleObj>
              </mc:Choice>
              <mc:Fallback>
                <p:oleObj name="Visio" r:id="rId8" imgW="4886241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1414462"/>
                        <a:ext cx="7695960" cy="270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smtClean="0">
                <a:latin typeface="Courier New" pitchFamily="49" charset="0"/>
              </a:rPr>
              <a:t>NOP</a:t>
            </a:r>
            <a:r>
              <a:rPr lang="en-US" dirty="0" smtClean="0"/>
              <a:t>s </a:t>
            </a:r>
            <a:r>
              <a:rPr lang="en-US" dirty="0"/>
              <a:t>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8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Insert enough </a:t>
            </a:r>
            <a:r>
              <a:rPr lang="en-US" sz="3000" dirty="0" smtClean="0">
                <a:latin typeface="+mj-lt"/>
                <a:cs typeface="Arial" charset="0"/>
              </a:rPr>
              <a:t>NOPs </a:t>
            </a:r>
            <a:r>
              <a:rPr lang="en-US" sz="3000" dirty="0">
                <a:latin typeface="+mj-lt"/>
                <a:cs typeface="Arial" charset="0"/>
              </a:rPr>
              <a:t>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326240"/>
              </p:ext>
            </p:extLst>
          </p:nvPr>
        </p:nvGraphicFramePr>
        <p:xfrm>
          <a:off x="1066799" y="2495550"/>
          <a:ext cx="7409089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44" name="Visio" r:id="rId9" imgW="5772049" imgH="2419485" progId="Visio.Drawing.15">
                  <p:embed/>
                </p:oleObj>
              </mc:Choice>
              <mc:Fallback>
                <p:oleObj name="Visio" r:id="rId9" imgW="5772049" imgH="2419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66799" y="2495550"/>
                        <a:ext cx="7409089" cy="314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834288"/>
              </p:ext>
            </p:extLst>
          </p:nvPr>
        </p:nvGraphicFramePr>
        <p:xfrm>
          <a:off x="685800" y="1295400"/>
          <a:ext cx="803529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8" name="Visio" r:id="rId8" imgW="4886241" imgH="1714500" progId="Visio.Drawing.15">
                  <p:embed/>
                </p:oleObj>
              </mc:Choice>
              <mc:Fallback>
                <p:oleObj name="Visio" r:id="rId8" imgW="4886241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5800" y="1295400"/>
                        <a:ext cx="803529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4343400"/>
            <a:ext cx="7239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Check if register read </a:t>
            </a:r>
            <a:r>
              <a:rPr lang="en-US" sz="2200" dirty="0"/>
              <a:t>in </a:t>
            </a:r>
            <a:r>
              <a:rPr lang="en-US" sz="2200" dirty="0" smtClean="0"/>
              <a:t>Execute </a:t>
            </a:r>
            <a:r>
              <a:rPr lang="en-US" sz="2200" dirty="0"/>
              <a:t>stage </a:t>
            </a:r>
            <a:r>
              <a:rPr lang="en-US" sz="2200" dirty="0" smtClean="0"/>
              <a:t>matches register written in Memory or </a:t>
            </a:r>
            <a:r>
              <a:rPr lang="en-US" sz="2200" dirty="0" err="1" smtClean="0"/>
              <a:t>Writeback</a:t>
            </a:r>
            <a:r>
              <a:rPr lang="en-US" sz="2200" dirty="0" smtClean="0"/>
              <a:t> stage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If so, forward result</a:t>
            </a:r>
            <a:endParaRPr lang="en-US" sz="2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834288"/>
              </p:ext>
            </p:extLst>
          </p:nvPr>
        </p:nvGraphicFramePr>
        <p:xfrm>
          <a:off x="685800" y="1295400"/>
          <a:ext cx="8035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8" name="Visio" r:id="rId8" imgW="4886241" imgH="1714500" progId="Visio.Drawing.15">
                  <p:embed/>
                </p:oleObj>
              </mc:Choice>
              <mc:Fallback>
                <p:oleObj name="Visio" r:id="rId8" imgW="4886241" imgH="17145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8035925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8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421694"/>
              </p:ext>
            </p:extLst>
          </p:nvPr>
        </p:nvGraphicFramePr>
        <p:xfrm>
          <a:off x="762000" y="1676400"/>
          <a:ext cx="7552267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75" name="Visio" r:id="rId6" imgW="4248049" imgH="1457257" progId="Visio.Drawing.15">
                  <p:embed/>
                </p:oleObj>
              </mc:Choice>
              <mc:Fallback>
                <p:oleObj name="Visio" r:id="rId6" imgW="4248049" imgH="1457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1676400"/>
                        <a:ext cx="7552267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Address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749092"/>
              </p:ext>
            </p:extLst>
          </p:nvPr>
        </p:nvGraphicFramePr>
        <p:xfrm>
          <a:off x="624055" y="990600"/>
          <a:ext cx="7453145" cy="463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91" name="Visio" r:id="rId8" imgW="6572351" imgH="4086157" progId="Visio.Drawing.15">
                  <p:embed/>
                </p:oleObj>
              </mc:Choice>
              <mc:Fallback>
                <p:oleObj name="Visio" r:id="rId8" imgW="6572351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4055" y="990600"/>
                        <a:ext cx="7453145" cy="463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990600"/>
            <a:ext cx="81534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Execute</a:t>
            </a:r>
            <a:r>
              <a:rPr lang="en-US" sz="2400" dirty="0" smtClean="0"/>
              <a:t> </a:t>
            </a:r>
            <a:r>
              <a:rPr lang="en-US" sz="2400" dirty="0"/>
              <a:t>stage </a:t>
            </a:r>
            <a:r>
              <a:rPr lang="en-US" sz="2400" dirty="0" smtClean="0"/>
              <a:t>register matches </a:t>
            </a:r>
            <a:r>
              <a:rPr lang="en-US" sz="2400" b="1" dirty="0" smtClean="0"/>
              <a:t>Memory</a:t>
            </a:r>
            <a:r>
              <a:rPr lang="en-US" sz="2400" dirty="0" smtClean="0"/>
              <a:t> stage register?</a:t>
            </a:r>
          </a:p>
          <a:p>
            <a:r>
              <a:rPr lang="en-US" sz="2400" dirty="0" smtClean="0"/>
              <a:t>	Match_1E_M </a:t>
            </a:r>
            <a:r>
              <a:rPr lang="en-US" sz="2400" dirty="0"/>
              <a:t>= (RA1E == WA3M)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Match_2E_M </a:t>
            </a:r>
            <a:r>
              <a:rPr lang="en-US" sz="2400" dirty="0"/>
              <a:t>= (RA2E == WA3M)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Execute</a:t>
            </a:r>
            <a:r>
              <a:rPr lang="en-US" sz="2400" dirty="0" smtClean="0"/>
              <a:t> stage register matches </a:t>
            </a:r>
            <a:r>
              <a:rPr lang="en-US" sz="2400" b="1" dirty="0" err="1" smtClean="0"/>
              <a:t>Writeback</a:t>
            </a:r>
            <a:r>
              <a:rPr lang="en-US" sz="2400" dirty="0" smtClean="0"/>
              <a:t> stage register?</a:t>
            </a:r>
          </a:p>
          <a:p>
            <a:r>
              <a:rPr lang="en-US" sz="2400" dirty="0" smtClean="0"/>
              <a:t>	Match_1E_W </a:t>
            </a:r>
            <a:r>
              <a:rPr lang="en-US" sz="2400" dirty="0"/>
              <a:t>= (RA1E == WA3W)</a:t>
            </a:r>
          </a:p>
          <a:p>
            <a:r>
              <a:rPr lang="en-US" sz="2400" dirty="0"/>
              <a:t>	Match_2E_W = (RA2E == WA3W)</a:t>
            </a:r>
          </a:p>
          <a:p>
            <a:r>
              <a:rPr lang="en-US" sz="500" dirty="0"/>
              <a:t>	</a:t>
            </a:r>
            <a:endParaRPr lang="en-US" sz="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it matches, forward result: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</a:t>
            </a:r>
          </a:p>
          <a:p>
            <a:r>
              <a:rPr lang="en-US" sz="2400" b="1" dirty="0" smtClean="0"/>
              <a:t>       if          (Match_1E_M • </a:t>
            </a:r>
            <a:r>
              <a:rPr lang="en-US" sz="2400" b="1" dirty="0" err="1" smtClean="0"/>
              <a:t>RegWriteM</a:t>
            </a:r>
            <a:r>
              <a:rPr lang="en-US" sz="2400" b="1" dirty="0"/>
              <a:t>) 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ForwardAE</a:t>
            </a:r>
            <a:r>
              <a:rPr lang="en-US" sz="2400" b="1" dirty="0" smtClean="0"/>
              <a:t> </a:t>
            </a:r>
            <a:r>
              <a:rPr lang="en-US" sz="2400" b="1" dirty="0"/>
              <a:t>= 10; </a:t>
            </a:r>
          </a:p>
          <a:p>
            <a:r>
              <a:rPr lang="en-US" sz="2400" b="1" dirty="0"/>
              <a:t>     </a:t>
            </a:r>
            <a:r>
              <a:rPr lang="en-US" sz="2400" b="1" dirty="0" smtClean="0"/>
              <a:t>  else </a:t>
            </a:r>
            <a:r>
              <a:rPr lang="en-US" sz="2400" b="1" dirty="0"/>
              <a:t>if </a:t>
            </a:r>
            <a:r>
              <a:rPr lang="en-US" sz="2400" b="1" dirty="0" smtClean="0"/>
              <a:t> (Match_1E_W</a:t>
            </a:r>
            <a:r>
              <a:rPr lang="en-US" sz="2400" b="1" dirty="0"/>
              <a:t> • </a:t>
            </a:r>
            <a:r>
              <a:rPr lang="en-US" sz="2400" b="1" dirty="0" err="1" smtClean="0"/>
              <a:t>RegWriteW</a:t>
            </a:r>
            <a:r>
              <a:rPr lang="en-US" sz="2400" b="1" dirty="0"/>
              <a:t>) </a:t>
            </a:r>
            <a:r>
              <a:rPr lang="en-US" sz="2400" b="1" dirty="0" smtClean="0"/>
              <a:t>	</a:t>
            </a:r>
            <a:r>
              <a:rPr lang="en-US" sz="2400" b="1" dirty="0" err="1" smtClean="0"/>
              <a:t>ForwardAE</a:t>
            </a:r>
            <a:r>
              <a:rPr lang="en-US" sz="2400" b="1" dirty="0" smtClean="0"/>
              <a:t> </a:t>
            </a:r>
            <a:r>
              <a:rPr lang="en-US" sz="2400" b="1" dirty="0"/>
              <a:t>= 01;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  else                             			</a:t>
            </a:r>
            <a:r>
              <a:rPr lang="en-US" sz="2400" b="1" dirty="0" err="1" smtClean="0"/>
              <a:t>ForwardAE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00;</a:t>
            </a:r>
          </a:p>
          <a:p>
            <a:endParaRPr lang="en-US" sz="500" dirty="0"/>
          </a:p>
          <a:p>
            <a:r>
              <a:rPr lang="en-US" sz="2400" dirty="0" smtClean="0"/>
              <a:t>		</a:t>
            </a:r>
            <a:endParaRPr lang="en-US" sz="24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990600"/>
            <a:ext cx="81534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Execute</a:t>
            </a:r>
            <a:r>
              <a:rPr lang="en-US" sz="2400" dirty="0" smtClean="0"/>
              <a:t> </a:t>
            </a:r>
            <a:r>
              <a:rPr lang="en-US" sz="2400" dirty="0"/>
              <a:t>stage </a:t>
            </a:r>
            <a:r>
              <a:rPr lang="en-US" sz="2400" dirty="0" smtClean="0"/>
              <a:t>register matches </a:t>
            </a:r>
            <a:r>
              <a:rPr lang="en-US" sz="2400" b="1" dirty="0" smtClean="0"/>
              <a:t>Memory</a:t>
            </a:r>
            <a:r>
              <a:rPr lang="en-US" sz="2400" dirty="0" smtClean="0"/>
              <a:t> stage register?</a:t>
            </a:r>
          </a:p>
          <a:p>
            <a:r>
              <a:rPr lang="en-US" sz="2400" dirty="0" smtClean="0"/>
              <a:t>	Match_1E_M </a:t>
            </a:r>
            <a:r>
              <a:rPr lang="en-US" sz="2400" dirty="0"/>
              <a:t>= (RA1E == WA3M)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Match_2E_M </a:t>
            </a:r>
            <a:r>
              <a:rPr lang="en-US" sz="2400" dirty="0"/>
              <a:t>= (RA2E == WA3M)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Execute</a:t>
            </a:r>
            <a:r>
              <a:rPr lang="en-US" sz="2400" dirty="0" smtClean="0"/>
              <a:t> stage register matches </a:t>
            </a:r>
            <a:r>
              <a:rPr lang="en-US" sz="2400" b="1" dirty="0" err="1" smtClean="0"/>
              <a:t>Writeback</a:t>
            </a:r>
            <a:r>
              <a:rPr lang="en-US" sz="2400" dirty="0" smtClean="0"/>
              <a:t> stage register?</a:t>
            </a:r>
          </a:p>
          <a:p>
            <a:r>
              <a:rPr lang="en-US" sz="2400" dirty="0" smtClean="0"/>
              <a:t>	Match_1E_W </a:t>
            </a:r>
            <a:r>
              <a:rPr lang="en-US" sz="2400" dirty="0"/>
              <a:t>= (RA1E == WA3W)</a:t>
            </a:r>
          </a:p>
          <a:p>
            <a:r>
              <a:rPr lang="en-US" sz="2400" dirty="0"/>
              <a:t>	Match_2E_W = (RA2E == WA3W)</a:t>
            </a:r>
          </a:p>
          <a:p>
            <a:r>
              <a:rPr lang="en-US" sz="500" dirty="0"/>
              <a:t>	</a:t>
            </a:r>
            <a:endParaRPr lang="en-US" sz="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it matches, forward result: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</a:t>
            </a:r>
          </a:p>
          <a:p>
            <a:r>
              <a:rPr lang="en-US" sz="2400" b="1" dirty="0" smtClean="0"/>
              <a:t>       if          (Match_1E_M • </a:t>
            </a:r>
            <a:r>
              <a:rPr lang="en-US" sz="2400" b="1" dirty="0" err="1" smtClean="0"/>
              <a:t>RegWriteM</a:t>
            </a:r>
            <a:r>
              <a:rPr lang="en-US" sz="2400" b="1" dirty="0"/>
              <a:t>) 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ForwardAE</a:t>
            </a:r>
            <a:r>
              <a:rPr lang="en-US" sz="2400" b="1" dirty="0" smtClean="0"/>
              <a:t> </a:t>
            </a:r>
            <a:r>
              <a:rPr lang="en-US" sz="2400" b="1" dirty="0"/>
              <a:t>= 10; </a:t>
            </a:r>
          </a:p>
          <a:p>
            <a:r>
              <a:rPr lang="en-US" sz="2400" b="1" dirty="0"/>
              <a:t>     </a:t>
            </a:r>
            <a:r>
              <a:rPr lang="en-US" sz="2400" b="1" dirty="0" smtClean="0"/>
              <a:t>  else </a:t>
            </a:r>
            <a:r>
              <a:rPr lang="en-US" sz="2400" b="1" dirty="0"/>
              <a:t>if </a:t>
            </a:r>
            <a:r>
              <a:rPr lang="en-US" sz="2400" b="1" dirty="0" smtClean="0"/>
              <a:t> (Match_1E_W</a:t>
            </a:r>
            <a:r>
              <a:rPr lang="en-US" sz="2400" b="1" dirty="0"/>
              <a:t> • </a:t>
            </a:r>
            <a:r>
              <a:rPr lang="en-US" sz="2400" b="1" dirty="0" err="1" smtClean="0"/>
              <a:t>RegWriteW</a:t>
            </a:r>
            <a:r>
              <a:rPr lang="en-US" sz="2400" b="1" dirty="0"/>
              <a:t>) </a:t>
            </a:r>
            <a:r>
              <a:rPr lang="en-US" sz="2400" b="1" dirty="0" smtClean="0"/>
              <a:t>	</a:t>
            </a:r>
            <a:r>
              <a:rPr lang="en-US" sz="2400" b="1" dirty="0" err="1" smtClean="0"/>
              <a:t>ForwardAE</a:t>
            </a:r>
            <a:r>
              <a:rPr lang="en-US" sz="2400" b="1" dirty="0" smtClean="0"/>
              <a:t> </a:t>
            </a:r>
            <a:r>
              <a:rPr lang="en-US" sz="2400" b="1" dirty="0"/>
              <a:t>= 01; </a:t>
            </a:r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  else                             			</a:t>
            </a:r>
            <a:r>
              <a:rPr lang="en-US" sz="2400" b="1" dirty="0" err="1" smtClean="0"/>
              <a:t>ForwardAE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00;</a:t>
            </a:r>
          </a:p>
          <a:p>
            <a:endParaRPr lang="en-US" sz="500" dirty="0"/>
          </a:p>
          <a:p>
            <a:r>
              <a:rPr lang="en-US" sz="2400" dirty="0" smtClean="0"/>
              <a:t>		</a:t>
            </a:r>
            <a:r>
              <a:rPr lang="en-US" sz="2400" b="1" dirty="0" err="1" smtClean="0">
                <a:solidFill>
                  <a:srgbClr val="0070C0"/>
                </a:solidFill>
              </a:rPr>
              <a:t>ForwardBE</a:t>
            </a:r>
            <a:r>
              <a:rPr lang="en-US" sz="2400" b="1" dirty="0" smtClean="0">
                <a:solidFill>
                  <a:srgbClr val="0070C0"/>
                </a:solidFill>
              </a:rPr>
              <a:t> same but with Match2E</a:t>
            </a:r>
          </a:p>
        </p:txBody>
      </p:sp>
    </p:spTree>
    <p:extLst>
      <p:ext uri="{BB962C8B-B14F-4D97-AF65-F5344CB8AC3E}">
        <p14:creationId xmlns:p14="http://schemas.microsoft.com/office/powerpoint/2010/main" val="150725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596430"/>
              </p:ext>
            </p:extLst>
          </p:nvPr>
        </p:nvGraphicFramePr>
        <p:xfrm>
          <a:off x="152400" y="1398337"/>
          <a:ext cx="8534400" cy="2994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16" name="Visio" r:id="rId9" imgW="4886241" imgH="1714500" progId="Visio.Drawing.15">
                  <p:embed/>
                </p:oleObj>
              </mc:Choice>
              <mc:Fallback>
                <p:oleObj name="Visio" r:id="rId9" imgW="4886241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2400" y="1398337"/>
                        <a:ext cx="8534400" cy="2994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335558"/>
              </p:ext>
            </p:extLst>
          </p:nvPr>
        </p:nvGraphicFramePr>
        <p:xfrm>
          <a:off x="205377" y="1447800"/>
          <a:ext cx="863854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41" name="Visio" r:id="rId9" imgW="5114976" imgH="1714500" progId="Visio.Drawing.15">
                  <p:embed/>
                </p:oleObj>
              </mc:Choice>
              <mc:Fallback>
                <p:oleObj name="Visio" r:id="rId9" imgW="5114976" imgH="17145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377" y="1447800"/>
                        <a:ext cx="8638540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908894"/>
              </p:ext>
            </p:extLst>
          </p:nvPr>
        </p:nvGraphicFramePr>
        <p:xfrm>
          <a:off x="762000" y="1066800"/>
          <a:ext cx="7784276" cy="4839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65" name="Visio" r:id="rId9" imgW="6572351" imgH="4086157" progId="Visio.Drawing.15">
                  <p:embed/>
                </p:oleObj>
              </mc:Choice>
              <mc:Fallback>
                <p:oleObj name="Visio" r:id="rId9" imgW="6572351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000" y="1066800"/>
                        <a:ext cx="7784276" cy="4839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1219200"/>
            <a:ext cx="80010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Is either source register in the Decode stage the same as the one being written in the Execute stage?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2800" i="1" dirty="0" smtClean="0"/>
              <a:t>Match_12D_E</a:t>
            </a:r>
            <a:r>
              <a:rPr lang="en-US" sz="2800" dirty="0" smtClean="0"/>
              <a:t> </a:t>
            </a:r>
            <a:r>
              <a:rPr lang="en-US" sz="2800" dirty="0"/>
              <a:t>= (</a:t>
            </a:r>
            <a:r>
              <a:rPr lang="en-US" sz="2800" i="1" dirty="0"/>
              <a:t>RA1D</a:t>
            </a:r>
            <a:r>
              <a:rPr lang="en-US" sz="2800" dirty="0"/>
              <a:t> == </a:t>
            </a:r>
            <a:r>
              <a:rPr lang="en-US" sz="2800" i="1" dirty="0"/>
              <a:t>WA3E</a:t>
            </a:r>
            <a:r>
              <a:rPr lang="en-US" sz="2800" dirty="0"/>
              <a:t>) + (</a:t>
            </a:r>
            <a:r>
              <a:rPr lang="en-US" sz="2800" i="1" dirty="0"/>
              <a:t>RA2D</a:t>
            </a:r>
            <a:r>
              <a:rPr lang="en-US" sz="2800" dirty="0"/>
              <a:t> == </a:t>
            </a:r>
            <a:r>
              <a:rPr lang="en-US" sz="2800" i="1" dirty="0"/>
              <a:t>WA3E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Is a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800" dirty="0" smtClean="0"/>
              <a:t> in the Execute stage AND </a:t>
            </a:r>
            <a:r>
              <a:rPr lang="en-US" sz="2800" i="1" dirty="0" smtClean="0"/>
              <a:t>Match_12D_E</a:t>
            </a:r>
            <a:r>
              <a:rPr lang="en-US" sz="2800" dirty="0" smtClean="0"/>
              <a:t>?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2800" i="1" dirty="0" err="1" smtClean="0"/>
              <a:t>ldrstall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i="1" dirty="0" smtClean="0"/>
              <a:t>Match_12D_E</a:t>
            </a:r>
            <a:r>
              <a:rPr lang="en-US" sz="2800" dirty="0" smtClean="0"/>
              <a:t> • </a:t>
            </a:r>
            <a:r>
              <a:rPr lang="en-US" sz="2800" i="1" dirty="0" err="1" smtClean="0"/>
              <a:t>MemtoRegE</a:t>
            </a:r>
            <a:endParaRPr lang="en-US" sz="2800" i="1" dirty="0"/>
          </a:p>
          <a:p>
            <a:pPr marL="0" indent="0">
              <a:buNone/>
            </a:pPr>
            <a:r>
              <a:rPr lang="en-US" sz="2800" i="1" dirty="0" err="1" smtClean="0"/>
              <a:t>StallF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i="1" dirty="0" err="1"/>
              <a:t>StallD</a:t>
            </a:r>
            <a:r>
              <a:rPr lang="en-US" sz="2800" dirty="0"/>
              <a:t> = </a:t>
            </a:r>
            <a:r>
              <a:rPr lang="en-US" sz="2800" i="1" dirty="0" err="1"/>
              <a:t>FlushE</a:t>
            </a:r>
            <a:r>
              <a:rPr lang="en-US" sz="2800" dirty="0"/>
              <a:t> </a:t>
            </a:r>
            <a:r>
              <a:rPr lang="en-US" sz="2800" dirty="0" smtClean="0"/>
              <a:t>= </a:t>
            </a:r>
            <a:r>
              <a:rPr lang="en-US" sz="2800" i="1" dirty="0" err="1"/>
              <a:t>ldrstall</a:t>
            </a:r>
            <a:endParaRPr lang="en-US" sz="2800" i="1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7724503" cy="4525963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Courier New" pitchFamily="49" charset="0"/>
              </a:rPr>
              <a:t>B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the </a:t>
            </a:r>
            <a:r>
              <a:rPr lang="en-US" sz="2600" dirty="0" err="1" smtClean="0"/>
              <a:t>Writeback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</a:t>
            </a:r>
            <a:r>
              <a:rPr lang="en-US" sz="2600" dirty="0" smtClean="0"/>
              <a:t>4 instructions </a:t>
            </a:r>
            <a:r>
              <a:rPr lang="en-US" sz="2600" dirty="0"/>
              <a:t>must be flushed if </a:t>
            </a:r>
            <a:r>
              <a:rPr lang="en-US" sz="2600" dirty="0" smtClean="0"/>
              <a:t>branch happens</a:t>
            </a:r>
            <a:endParaRPr lang="en-US" sz="2600" dirty="0"/>
          </a:p>
          <a:p>
            <a:r>
              <a:rPr lang="en-US" b="1" dirty="0" smtClean="0"/>
              <a:t>Writes t</a:t>
            </a:r>
            <a:r>
              <a:rPr lang="en-US" b="1" dirty="0" smtClean="0">
                <a:latin typeface="+mj-lt"/>
              </a:rPr>
              <a:t>o </a:t>
            </a:r>
            <a:r>
              <a:rPr lang="en-US" b="1" dirty="0" smtClean="0">
                <a:latin typeface="+mj-lt"/>
                <a:cs typeface="Courier New" panose="02070309020205020404" pitchFamily="49" charset="0"/>
              </a:rPr>
              <a:t>PC</a:t>
            </a:r>
            <a:r>
              <a:rPr lang="en-US" b="1" dirty="0" smtClean="0">
                <a:latin typeface="+mj-lt"/>
              </a:rPr>
              <a:t> (</a:t>
            </a:r>
            <a:r>
              <a:rPr lang="en-US" b="1" dirty="0" smtClean="0">
                <a:latin typeface="+mj-lt"/>
                <a:cs typeface="Courier New" panose="02070309020205020404" pitchFamily="49" charset="0"/>
              </a:rPr>
              <a:t>R15</a:t>
            </a:r>
            <a:r>
              <a:rPr lang="en-US" b="1" dirty="0" smtClean="0">
                <a:latin typeface="+mj-lt"/>
              </a:rPr>
              <a:t>) similar</a:t>
            </a:r>
            <a:endParaRPr lang="en-US" sz="2600" dirty="0">
              <a:latin typeface="+mj-lt"/>
            </a:endParaRP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41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633297"/>
              </p:ext>
            </p:extLst>
          </p:nvPr>
        </p:nvGraphicFramePr>
        <p:xfrm>
          <a:off x="838200" y="990600"/>
          <a:ext cx="775710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5" name="Visio" r:id="rId10" imgW="5953041" imgH="2514600" progId="Visio.Drawing.15">
                  <p:embed/>
                </p:oleObj>
              </mc:Choice>
              <mc:Fallback>
                <p:oleObj name="Visio" r:id="rId10" imgW="5953041" imgH="2514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990600"/>
                        <a:ext cx="7757102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886097" y="4343400"/>
            <a:ext cx="8181703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Branch </a:t>
            </a:r>
            <a:r>
              <a:rPr lang="en-US" b="1" dirty="0" err="1" smtClean="0"/>
              <a:t>misprediction</a:t>
            </a:r>
            <a:r>
              <a:rPr lang="en-US" b="1" dirty="0" smtClean="0"/>
              <a:t> penalty</a:t>
            </a:r>
          </a:p>
          <a:p>
            <a:r>
              <a:rPr lang="en-US" sz="2600" dirty="0" smtClean="0"/>
              <a:t>number of instruction flushed when branch is taken (4)</a:t>
            </a:r>
          </a:p>
          <a:p>
            <a:r>
              <a:rPr lang="en-US" sz="2600" dirty="0" smtClean="0"/>
              <a:t>May be reduced by determining BTA earlier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43513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44880" y="1143000"/>
            <a:ext cx="8181703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Determine BTA in Execute stage</a:t>
            </a:r>
          </a:p>
          <a:p>
            <a:pPr lvl="1"/>
            <a:r>
              <a:rPr lang="en-US" dirty="0" smtClean="0"/>
              <a:t>Branch </a:t>
            </a:r>
            <a:r>
              <a:rPr lang="en-US" dirty="0" err="1" smtClean="0"/>
              <a:t>misprediction</a:t>
            </a:r>
            <a:r>
              <a:rPr lang="en-US" dirty="0" smtClean="0"/>
              <a:t> penalty = 2 cycles</a:t>
            </a:r>
          </a:p>
          <a:p>
            <a:r>
              <a:rPr lang="en-US" b="1" dirty="0" smtClean="0"/>
              <a:t>Hardware changes</a:t>
            </a:r>
          </a:p>
          <a:p>
            <a:pPr lvl="1"/>
            <a:r>
              <a:rPr lang="en-US" sz="2400" dirty="0" smtClean="0"/>
              <a:t>Add a branch </a:t>
            </a:r>
            <a:r>
              <a:rPr lang="en-US" sz="2400" dirty="0"/>
              <a:t>multiplexer </a:t>
            </a:r>
            <a:r>
              <a:rPr lang="en-US" sz="2400" dirty="0" smtClean="0"/>
              <a:t>before </a:t>
            </a:r>
            <a:r>
              <a:rPr lang="en-US" sz="2400" i="1" dirty="0" smtClean="0"/>
              <a:t>PC</a:t>
            </a:r>
            <a:r>
              <a:rPr lang="en-US" sz="2400" dirty="0" smtClean="0"/>
              <a:t> register to </a:t>
            </a:r>
            <a:r>
              <a:rPr lang="en-US" sz="2400" dirty="0"/>
              <a:t>select </a:t>
            </a:r>
            <a:r>
              <a:rPr lang="en-US" sz="2400" dirty="0" smtClean="0"/>
              <a:t>BTA </a:t>
            </a:r>
            <a:r>
              <a:rPr lang="en-US" sz="2400" dirty="0"/>
              <a:t>from </a:t>
            </a:r>
            <a:r>
              <a:rPr lang="en-US" sz="2400" i="1" dirty="0" err="1" smtClean="0"/>
              <a:t>ALUResultE</a:t>
            </a:r>
            <a:endParaRPr lang="en-US" sz="2400" dirty="0"/>
          </a:p>
          <a:p>
            <a:pPr lvl="1"/>
            <a:r>
              <a:rPr lang="en-US" sz="2400" dirty="0" smtClean="0"/>
              <a:t>Add </a:t>
            </a:r>
            <a:r>
              <a:rPr lang="en-US" sz="2400" i="1" dirty="0" err="1" smtClean="0"/>
              <a:t>BranchTakenE</a:t>
            </a:r>
            <a:r>
              <a:rPr lang="en-US" sz="2400" dirty="0" smtClean="0"/>
              <a:t> select signal for </a:t>
            </a:r>
            <a:r>
              <a:rPr lang="en-US" sz="2400" dirty="0"/>
              <a:t>this </a:t>
            </a:r>
            <a:r>
              <a:rPr lang="en-US" sz="2400" dirty="0" smtClean="0"/>
              <a:t>multiplexer (only asserted if branch condition satisfied)</a:t>
            </a:r>
          </a:p>
          <a:p>
            <a:pPr lvl="1"/>
            <a:r>
              <a:rPr lang="en-US" sz="2400" i="1" dirty="0" err="1" smtClean="0"/>
              <a:t>PCSrcW</a:t>
            </a:r>
            <a:r>
              <a:rPr lang="en-US" sz="2400" dirty="0" smtClean="0"/>
              <a:t> now </a:t>
            </a:r>
            <a:r>
              <a:rPr lang="en-US" sz="2400" dirty="0"/>
              <a:t>only asserted for writes to </a:t>
            </a:r>
            <a:r>
              <a:rPr lang="en-US" sz="2400" i="1" dirty="0" smtClean="0"/>
              <a:t>PC</a:t>
            </a:r>
            <a:r>
              <a:rPr lang="en-US" sz="2400" dirty="0" smtClean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81217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802721"/>
              </p:ext>
            </p:extLst>
          </p:nvPr>
        </p:nvGraphicFramePr>
        <p:xfrm>
          <a:off x="914400" y="2038350"/>
          <a:ext cx="7187309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8" name="Visio" r:id="rId7" imgW="4714959" imgH="1562100" progId="Visio.Drawing.15">
                  <p:embed/>
                </p:oleObj>
              </mc:Choice>
              <mc:Fallback>
                <p:oleObj name="Visio" r:id="rId7" imgW="4714959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2038350"/>
                        <a:ext cx="7187309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99536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</a:t>
            </a:r>
            <a:r>
              <a:rPr lang="en-US" sz="4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4200" dirty="0">
                <a:solidFill>
                  <a:schemeClr val="bg1"/>
                </a:solidFill>
              </a:rPr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Mem Read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Pipelined processor with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E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arly BTA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49373"/>
              </p:ext>
            </p:extLst>
          </p:nvPr>
        </p:nvGraphicFramePr>
        <p:xfrm>
          <a:off x="762000" y="990600"/>
          <a:ext cx="7915564" cy="476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3" name="Visio" r:id="rId9" imgW="6781935" imgH="4086157" progId="Visio.Drawing.15">
                  <p:embed/>
                </p:oleObj>
              </mc:Choice>
              <mc:Fallback>
                <p:oleObj name="Visio" r:id="rId9" imgW="6781935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000" y="990600"/>
                        <a:ext cx="7915564" cy="4769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074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 with Early BTA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900176"/>
              </p:ext>
            </p:extLst>
          </p:nvPr>
        </p:nvGraphicFramePr>
        <p:xfrm>
          <a:off x="990600" y="1066800"/>
          <a:ext cx="79248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28" name="Visio" r:id="rId9" imgW="5943600" imgH="2514600" progId="Visio.Drawing.15">
                  <p:embed/>
                </p:oleObj>
              </mc:Choice>
              <mc:Fallback>
                <p:oleObj name="Visio" r:id="rId9" imgW="5943600" imgH="2514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0600" y="1066800"/>
                        <a:ext cx="79248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7742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533400" y="990600"/>
            <a:ext cx="80010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sz="3700" b="1" i="1" dirty="0" err="1" smtClean="0"/>
              <a:t>PCWrPendingF</a:t>
            </a:r>
            <a:r>
              <a:rPr lang="en-US" sz="3700" b="1" dirty="0" smtClean="0"/>
              <a:t> = 1</a:t>
            </a:r>
            <a:r>
              <a:rPr lang="en-US" sz="3700" dirty="0" smtClean="0"/>
              <a:t> if write to </a:t>
            </a:r>
            <a:r>
              <a:rPr lang="en-US" sz="3700" i="1" dirty="0" smtClean="0"/>
              <a:t>PC</a:t>
            </a:r>
            <a:r>
              <a:rPr lang="en-US" sz="3700" dirty="0" smtClean="0"/>
              <a:t> in Decode, Execute or Memory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PCWrPendingF</a:t>
            </a:r>
            <a:r>
              <a:rPr lang="en-US" dirty="0"/>
              <a:t> = </a:t>
            </a:r>
            <a:r>
              <a:rPr lang="en-US" i="1" dirty="0" err="1"/>
              <a:t>PCSrcD</a:t>
            </a:r>
            <a:r>
              <a:rPr lang="en-US" dirty="0"/>
              <a:t> + </a:t>
            </a:r>
            <a:r>
              <a:rPr lang="en-US" i="1" dirty="0" err="1"/>
              <a:t>PCSrcE</a:t>
            </a:r>
            <a:r>
              <a:rPr lang="en-US" dirty="0"/>
              <a:t> + </a:t>
            </a:r>
            <a:r>
              <a:rPr lang="en-US" i="1" dirty="0" err="1"/>
              <a:t>PCSrcM</a:t>
            </a:r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3700" b="1" dirty="0" smtClean="0"/>
              <a:t>Stall Fetch</a:t>
            </a:r>
            <a:r>
              <a:rPr lang="en-US" sz="3700" dirty="0" smtClean="0"/>
              <a:t> if </a:t>
            </a:r>
            <a:r>
              <a:rPr lang="en-US" sz="3700" i="1" dirty="0" err="1" smtClean="0"/>
              <a:t>PCWrPendingF</a:t>
            </a:r>
            <a:endParaRPr lang="en-US" sz="37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StallF</a:t>
            </a:r>
            <a:r>
              <a:rPr lang="en-US" dirty="0"/>
              <a:t> = </a:t>
            </a:r>
            <a:r>
              <a:rPr lang="en-US" dirty="0" err="1"/>
              <a:t>ldrStallD</a:t>
            </a:r>
            <a:r>
              <a:rPr lang="en-US" dirty="0"/>
              <a:t> + </a:t>
            </a:r>
            <a:r>
              <a:rPr lang="en-US" dirty="0" err="1"/>
              <a:t>PCWrPendingF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sz="1400" dirty="0"/>
          </a:p>
          <a:p>
            <a:r>
              <a:rPr lang="en-US" sz="3700" b="1" dirty="0" smtClean="0"/>
              <a:t>Flush </a:t>
            </a:r>
            <a:r>
              <a:rPr lang="en-US" sz="3700" b="1" dirty="0"/>
              <a:t>Decode</a:t>
            </a:r>
            <a:r>
              <a:rPr lang="en-US" sz="3700" dirty="0"/>
              <a:t> if </a:t>
            </a:r>
            <a:r>
              <a:rPr lang="en-US" sz="3700" i="1" dirty="0" err="1"/>
              <a:t>PCWrPendingF</a:t>
            </a:r>
            <a:r>
              <a:rPr lang="en-US" sz="3700" dirty="0"/>
              <a:t> OR </a:t>
            </a:r>
            <a:r>
              <a:rPr lang="en-US" sz="3700" i="1" dirty="0"/>
              <a:t>PC</a:t>
            </a:r>
            <a:r>
              <a:rPr lang="en-US" sz="3700" dirty="0"/>
              <a:t> is written in </a:t>
            </a:r>
            <a:r>
              <a:rPr lang="en-US" sz="3700" dirty="0" err="1"/>
              <a:t>Writeback</a:t>
            </a:r>
            <a:r>
              <a:rPr lang="en-US" sz="3700" dirty="0"/>
              <a:t> OR branch is taken</a:t>
            </a:r>
            <a:endParaRPr lang="en-US" sz="3700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FlushD</a:t>
            </a:r>
            <a:r>
              <a:rPr lang="en-US" dirty="0"/>
              <a:t> = </a:t>
            </a:r>
            <a:r>
              <a:rPr lang="en-US" i="1" dirty="0" err="1"/>
              <a:t>PCWrPendingF</a:t>
            </a:r>
            <a:r>
              <a:rPr lang="en-US" dirty="0"/>
              <a:t> + </a:t>
            </a:r>
            <a:r>
              <a:rPr lang="en-US" i="1" dirty="0" err="1"/>
              <a:t>PCSrcW</a:t>
            </a:r>
            <a:r>
              <a:rPr lang="en-US" dirty="0"/>
              <a:t> + </a:t>
            </a:r>
            <a:r>
              <a:rPr lang="en-US" i="1" dirty="0" err="1"/>
              <a:t>BranchTakenE</a:t>
            </a:r>
            <a:endParaRPr lang="en-US" i="1" dirty="0"/>
          </a:p>
          <a:p>
            <a:endParaRPr lang="en-US" sz="1400" dirty="0" smtClean="0"/>
          </a:p>
          <a:p>
            <a:r>
              <a:rPr lang="en-US" sz="3700" b="1" dirty="0" smtClean="0"/>
              <a:t>Flush Execute</a:t>
            </a:r>
            <a:r>
              <a:rPr lang="en-US" sz="3700" dirty="0" smtClean="0"/>
              <a:t> if branch is taken</a:t>
            </a:r>
            <a:endParaRPr lang="en-US" sz="3700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err="1" smtClean="0"/>
              <a:t>FlushE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i="1" dirty="0" err="1"/>
              <a:t>ldrStallD</a:t>
            </a:r>
            <a:r>
              <a:rPr lang="en-US" dirty="0"/>
              <a:t> + </a:t>
            </a:r>
            <a:r>
              <a:rPr lang="en-US" i="1" dirty="0" err="1" smtClean="0"/>
              <a:t>BranchTakenE</a:t>
            </a:r>
            <a:endParaRPr lang="en-US" i="1" dirty="0" smtClean="0"/>
          </a:p>
          <a:p>
            <a:pPr marL="0" indent="0">
              <a:buNone/>
            </a:pPr>
            <a:endParaRPr lang="en-US" sz="1400" i="1" dirty="0" smtClean="0"/>
          </a:p>
          <a:p>
            <a:r>
              <a:rPr lang="en-US" sz="3700" b="1" dirty="0"/>
              <a:t>Stall Decode</a:t>
            </a:r>
            <a:r>
              <a:rPr lang="en-US" sz="3700" dirty="0"/>
              <a:t> if </a:t>
            </a:r>
            <a:r>
              <a:rPr lang="en-US" sz="3700" i="1" dirty="0" err="1"/>
              <a:t>ldrStallD</a:t>
            </a:r>
            <a:r>
              <a:rPr lang="en-US" sz="3700" dirty="0"/>
              <a:t> (as before)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err="1"/>
              <a:t>StallD</a:t>
            </a:r>
            <a:r>
              <a:rPr lang="en-US" dirty="0"/>
              <a:t> = </a:t>
            </a:r>
            <a:r>
              <a:rPr lang="en-US" i="1" dirty="0" err="1" smtClean="0"/>
              <a:t>ldrStallD</a:t>
            </a: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31058"/>
            <a:ext cx="7924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+mj-lt"/>
              </a:rPr>
              <a:t>ARM Pipelined Processor with Hazard Unit</a:t>
            </a:r>
            <a:endParaRPr lang="en-US" sz="35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570421"/>
              </p:ext>
            </p:extLst>
          </p:nvPr>
        </p:nvGraphicFramePr>
        <p:xfrm>
          <a:off x="609600" y="990600"/>
          <a:ext cx="809389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70" name="Visio" r:id="rId9" imgW="6781935" imgH="4086157" progId="Visio.Drawing.15">
                  <p:embed/>
                </p:oleObj>
              </mc:Choice>
              <mc:Fallback>
                <p:oleObj name="Visio" r:id="rId9" imgW="6781935" imgH="4086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990600"/>
                        <a:ext cx="8093897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105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13% </a:t>
            </a:r>
            <a:r>
              <a:rPr lang="en-US" sz="1800" dirty="0">
                <a:latin typeface="+mj-lt"/>
                <a:cs typeface="Arial" charset="0"/>
              </a:rPr>
              <a:t>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52</a:t>
            </a:r>
            <a:r>
              <a:rPr lang="en-US" sz="1800" dirty="0">
                <a:latin typeface="+mj-lt"/>
                <a:cs typeface="Arial" charset="0"/>
              </a:rPr>
              <a:t>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50% </a:t>
            </a:r>
            <a:r>
              <a:rPr lang="en-US" sz="1800" dirty="0">
                <a:latin typeface="+mj-lt"/>
                <a:cs typeface="Arial" charset="0"/>
              </a:rPr>
              <a:t>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What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is the average CPI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?</a:t>
            </a:r>
            <a:endParaRPr lang="en-US" sz="24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13% </a:t>
            </a:r>
            <a:r>
              <a:rPr lang="en-US" sz="1800" dirty="0">
                <a:latin typeface="+mj-lt"/>
                <a:cs typeface="Arial" charset="0"/>
              </a:rPr>
              <a:t>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52</a:t>
            </a:r>
            <a:r>
              <a:rPr lang="en-US" sz="1800" dirty="0">
                <a:latin typeface="+mj-lt"/>
                <a:cs typeface="Arial" charset="0"/>
              </a:rPr>
              <a:t>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50% </a:t>
            </a:r>
            <a:r>
              <a:rPr lang="en-US" sz="1800" dirty="0">
                <a:latin typeface="+mj-lt"/>
                <a:cs typeface="Arial" charset="0"/>
              </a:rPr>
              <a:t>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solidFill>
                  <a:srgbClr val="0070C0"/>
                </a:solidFill>
                <a:latin typeface="+mj-lt"/>
                <a:cs typeface="Arial" charset="0"/>
              </a:rPr>
              <a:t>What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smtClean="0">
                <a:latin typeface="+mj-lt"/>
                <a:cs typeface="Arial" charset="0"/>
              </a:rPr>
              <a:t>Load </a:t>
            </a:r>
            <a:r>
              <a:rPr lang="en-US" sz="1800" dirty="0">
                <a:latin typeface="+mj-lt"/>
                <a:cs typeface="Arial" charset="0"/>
              </a:rPr>
              <a:t>CPI = 1 when </a:t>
            </a:r>
            <a:r>
              <a:rPr lang="en-US" sz="1800" dirty="0" smtClean="0">
                <a:latin typeface="+mj-lt"/>
                <a:cs typeface="Arial" charset="0"/>
              </a:rPr>
              <a:t>not </a:t>
            </a:r>
            <a:r>
              <a:rPr lang="en-US" sz="1800" dirty="0">
                <a:latin typeface="+mj-lt"/>
                <a:cs typeface="Arial" charset="0"/>
              </a:rPr>
              <a:t>stalling, 2 when </a:t>
            </a:r>
            <a:r>
              <a:rPr lang="en-US" sz="1800" dirty="0" smtClean="0">
                <a:latin typeface="+mj-lt"/>
                <a:cs typeface="Arial" charset="0"/>
              </a:rPr>
              <a:t>stalling</a:t>
            </a:r>
            <a:endParaRPr lang="en-US" sz="1800" dirty="0">
              <a:latin typeface="+mj-lt"/>
              <a:cs typeface="Arial" charset="0"/>
            </a:endParaRP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latin typeface="+mj-lt"/>
                <a:cs typeface="Arial" charset="0"/>
              </a:rPr>
              <a:t>So, </a:t>
            </a:r>
            <a:r>
              <a:rPr lang="en-US" b="1" dirty="0" err="1" smtClean="0">
                <a:latin typeface="+mj-lt"/>
                <a:cs typeface="Arial" charset="0"/>
              </a:rPr>
              <a:t>CPI</a:t>
            </a:r>
            <a:r>
              <a:rPr lang="en-US" b="1" baseline="-25000" dirty="0" err="1" smtClean="0">
                <a:latin typeface="+mj-lt"/>
                <a:cs typeface="Arial" charset="0"/>
              </a:rPr>
              <a:t>lw</a:t>
            </a:r>
            <a:r>
              <a:rPr lang="en-US" dirty="0" smtClean="0">
                <a:latin typeface="+mj-lt"/>
                <a:cs typeface="Arial" charset="0"/>
              </a:rPr>
              <a:t> </a:t>
            </a:r>
            <a:r>
              <a:rPr lang="en-US" dirty="0">
                <a:latin typeface="+mj-lt"/>
                <a:cs typeface="Arial" charset="0"/>
              </a:rPr>
              <a:t>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 smtClean="0">
                <a:latin typeface="+mj-lt"/>
                <a:cs typeface="Arial" charset="0"/>
              </a:rPr>
              <a:t>Branch </a:t>
            </a:r>
            <a:r>
              <a:rPr lang="en-US" dirty="0">
                <a:latin typeface="+mj-lt"/>
                <a:cs typeface="Arial" charset="0"/>
              </a:rPr>
              <a:t>CPI = 1 when not stalling, </a:t>
            </a:r>
            <a:r>
              <a:rPr lang="en-US" dirty="0" smtClean="0">
                <a:latin typeface="+mj-lt"/>
                <a:cs typeface="Arial" charset="0"/>
              </a:rPr>
              <a:t>3 </a:t>
            </a:r>
            <a:r>
              <a:rPr lang="en-US" dirty="0">
                <a:latin typeface="+mj-lt"/>
                <a:cs typeface="Arial" charset="0"/>
              </a:rPr>
              <a:t>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 smtClean="0">
                <a:latin typeface="+mj-lt"/>
                <a:cs typeface="Arial" charset="0"/>
              </a:rPr>
              <a:t>	So, </a:t>
            </a:r>
            <a:r>
              <a:rPr lang="en-US" sz="1800" b="1" dirty="0" err="1" smtClean="0">
                <a:latin typeface="+mj-lt"/>
                <a:cs typeface="Arial" charset="0"/>
              </a:rPr>
              <a:t>CPI</a:t>
            </a:r>
            <a:r>
              <a:rPr lang="en-US" sz="1800" b="1" baseline="-25000" dirty="0" err="1" smtClean="0">
                <a:latin typeface="+mj-lt"/>
                <a:cs typeface="Arial" charset="0"/>
              </a:rPr>
              <a:t>beq</a:t>
            </a:r>
            <a:r>
              <a:rPr lang="en-US" sz="1800" dirty="0" smtClean="0">
                <a:latin typeface="+mj-lt"/>
                <a:cs typeface="Arial" charset="0"/>
              </a:rPr>
              <a:t> </a:t>
            </a:r>
            <a:r>
              <a:rPr lang="en-US" sz="1800" dirty="0">
                <a:latin typeface="+mj-lt"/>
                <a:cs typeface="Arial" charset="0"/>
              </a:rPr>
              <a:t>= </a:t>
            </a:r>
            <a:r>
              <a:rPr lang="en-US" sz="1800" dirty="0" smtClean="0">
                <a:latin typeface="+mj-lt"/>
                <a:cs typeface="Arial" charset="0"/>
              </a:rPr>
              <a:t>1(0.5) </a:t>
            </a:r>
            <a:r>
              <a:rPr lang="en-US" sz="1800" dirty="0">
                <a:latin typeface="+mj-lt"/>
                <a:cs typeface="Arial" charset="0"/>
              </a:rPr>
              <a:t>+ </a:t>
            </a:r>
            <a:r>
              <a:rPr lang="en-US" sz="1800" dirty="0" smtClean="0">
                <a:latin typeface="+mj-lt"/>
                <a:cs typeface="Arial" charset="0"/>
              </a:rPr>
              <a:t>3(0.5) </a:t>
            </a:r>
            <a:r>
              <a:rPr lang="en-US" sz="1800" dirty="0">
                <a:latin typeface="+mj-lt"/>
                <a:cs typeface="Arial" charset="0"/>
              </a:rPr>
              <a:t>= </a:t>
            </a:r>
            <a:r>
              <a:rPr lang="en-US" sz="1800" dirty="0" smtClean="0">
                <a:latin typeface="+mj-lt"/>
                <a:cs typeface="Arial" charset="0"/>
              </a:rPr>
              <a:t>2</a:t>
            </a: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latin typeface="+mj-lt"/>
                <a:cs typeface="Arial" charset="0"/>
              </a:rPr>
              <a:t>Average </a:t>
            </a:r>
            <a:r>
              <a:rPr lang="en-US" sz="2400" b="1" dirty="0">
                <a:latin typeface="+mj-lt"/>
                <a:cs typeface="Arial" charset="0"/>
              </a:rPr>
              <a:t>CPI = </a:t>
            </a:r>
            <a:r>
              <a:rPr lang="en-US" sz="2400" dirty="0">
                <a:latin typeface="+mj-lt"/>
                <a:cs typeface="Arial" charset="0"/>
              </a:rPr>
              <a:t>(0.25)(1.4) + (0.1)(1) + (</a:t>
            </a:r>
            <a:r>
              <a:rPr lang="en-US" sz="2400" dirty="0" smtClean="0">
                <a:latin typeface="+mj-lt"/>
                <a:cs typeface="Arial" charset="0"/>
              </a:rPr>
              <a:t>0.13)(2) </a:t>
            </a:r>
            <a:r>
              <a:rPr lang="en-US" sz="2400" dirty="0">
                <a:latin typeface="+mj-lt"/>
                <a:cs typeface="Arial" charset="0"/>
              </a:rPr>
              <a:t>+ </a:t>
            </a:r>
            <a:r>
              <a:rPr lang="en-US" sz="2400" dirty="0" smtClean="0">
                <a:latin typeface="+mj-lt"/>
                <a:cs typeface="Arial" charset="0"/>
              </a:rPr>
              <a:t>(</a:t>
            </a:r>
            <a:r>
              <a:rPr lang="en-US" sz="2400" dirty="0">
                <a:latin typeface="+mj-lt"/>
                <a:cs typeface="Arial" charset="0"/>
              </a:rPr>
              <a:t>0.52)(1</a:t>
            </a:r>
            <a:r>
              <a:rPr lang="en-US" sz="2400" dirty="0" smtClean="0">
                <a:latin typeface="+mj-lt"/>
                <a:cs typeface="Arial" charset="0"/>
              </a:rPr>
              <a:t>)</a:t>
            </a:r>
            <a:r>
              <a:rPr lang="en-US" sz="2400" b="1" dirty="0" smtClean="0">
                <a:latin typeface="+mj-lt"/>
                <a:cs typeface="Arial" charset="0"/>
              </a:rPr>
              <a:t>  </a:t>
            </a:r>
            <a:r>
              <a:rPr lang="en-US" sz="2400" b="1" dirty="0">
                <a:latin typeface="+mj-lt"/>
                <a:cs typeface="Arial" charset="0"/>
              </a:rPr>
              <a:t>= </a:t>
            </a:r>
            <a:r>
              <a:rPr lang="en-US" sz="2400" b="1" dirty="0" smtClean="0">
                <a:latin typeface="+mj-lt"/>
                <a:cs typeface="Arial" charset="0"/>
              </a:rPr>
              <a:t>1.23</a:t>
            </a: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579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c3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= max [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Fetch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	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Decode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mux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Execute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Memory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 </a:t>
            </a:r>
            <a:r>
              <a:rPr lang="en-US" sz="28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]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dirty="0" err="1" smtClean="0">
                <a:latin typeface="Times New Roman" pitchFamily="18" charset="0"/>
                <a:cs typeface="Arial" charset="0"/>
              </a:rPr>
              <a:t>Writeback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5165850"/>
              </p:ext>
            </p:extLst>
          </p:nvPr>
        </p:nvGraphicFramePr>
        <p:xfrm>
          <a:off x="1371600" y="1066800"/>
          <a:ext cx="6934200" cy="326136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96453" y="4572000"/>
            <a:ext cx="668554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 smtClean="0">
                <a:latin typeface="+mj-lt"/>
                <a:cs typeface="Arial" charset="0"/>
              </a:rPr>
              <a:t>Cycle time: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smtClean="0">
                <a:latin typeface="Times New Roman" pitchFamily="18" charset="0"/>
                <a:cs typeface="Arial" charset="0"/>
              </a:rPr>
              <a:t>c3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?</a:t>
            </a: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579523"/>
              </p:ext>
            </p:extLst>
          </p:nvPr>
        </p:nvGraphicFramePr>
        <p:xfrm>
          <a:off x="1371600" y="1066800"/>
          <a:ext cx="6934200" cy="326136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96453" y="4572000"/>
            <a:ext cx="668554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 smtClean="0">
                <a:latin typeface="+mj-lt"/>
                <a:cs typeface="Arial" charset="0"/>
              </a:rPr>
              <a:t>Cycle time: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smtClean="0">
                <a:latin typeface="Times New Roman" pitchFamily="18" charset="0"/>
                <a:cs typeface="Arial" charset="0"/>
              </a:rPr>
              <a:t>c3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 smtClean="0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		     = 2[100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50</a:t>
            </a:r>
            <a:r>
              <a:rPr lang="en-US" sz="2800" dirty="0">
                <a:latin typeface="Times New Roman" pitchFamily="18" charset="0"/>
                <a:cs typeface="Arial" charset="0"/>
              </a:rPr>
              <a:t>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</a:t>
            </a:r>
            <a:r>
              <a:rPr lang="en-US" sz="2800" b="1" dirty="0" smtClean="0">
                <a:latin typeface="Times New Roman" pitchFamily="18" charset="0"/>
                <a:cs typeface="Arial" charset="0"/>
              </a:rPr>
              <a:t>300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 smtClean="0">
                <a:latin typeface="+mj-lt"/>
                <a:cs typeface="Arial" charset="0"/>
              </a:rPr>
              <a:t>Program with </a:t>
            </a:r>
            <a:r>
              <a:rPr lang="en-US" sz="3000" dirty="0">
                <a:latin typeface="+mj-lt"/>
                <a:cs typeface="Arial" charset="0"/>
              </a:rPr>
              <a:t>100 billion </a:t>
            </a:r>
            <a:r>
              <a:rPr lang="en-US" sz="3000" dirty="0" smtClean="0">
                <a:latin typeface="+mj-lt"/>
                <a:cs typeface="Arial" charset="0"/>
              </a:rPr>
              <a:t>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</a:t>
            </a:r>
            <a:r>
              <a:rPr lang="en-US" sz="3000" b="1" dirty="0" smtClean="0">
                <a:latin typeface="+mj-lt"/>
                <a:cs typeface="Arial" charset="0"/>
              </a:rPr>
              <a:t> 	</a:t>
            </a:r>
            <a:r>
              <a:rPr lang="en-US" sz="3000" dirty="0" smtClean="0">
                <a:latin typeface="+mj-lt"/>
                <a:cs typeface="Arial" charset="0"/>
              </a:rPr>
              <a:t>= </a:t>
            </a:r>
            <a:r>
              <a:rPr lang="en-US" sz="3000" dirty="0">
                <a:latin typeface="+mj-lt"/>
                <a:cs typeface="Arial" charset="0"/>
              </a:rPr>
              <a:t>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</a:t>
            </a:r>
            <a:r>
              <a:rPr lang="en-US" sz="3000" i="1" dirty="0" smtClean="0">
                <a:latin typeface="+mj-lt"/>
                <a:cs typeface="Arial" charset="0"/>
              </a:rPr>
              <a:t>  	</a:t>
            </a:r>
            <a:r>
              <a:rPr lang="en-US" sz="3000" dirty="0" smtClean="0">
                <a:latin typeface="+mj-lt"/>
                <a:cs typeface="Arial" charset="0"/>
              </a:rPr>
              <a:t>= </a:t>
            </a:r>
            <a:r>
              <a:rPr lang="en-US" sz="3000" dirty="0">
                <a:latin typeface="+mj-lt"/>
                <a:cs typeface="Arial" charset="0"/>
              </a:rPr>
              <a:t>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</a:t>
            </a:r>
            <a:r>
              <a:rPr lang="en-US" sz="3000" dirty="0" smtClean="0">
                <a:latin typeface="+mj-lt"/>
                <a:cs typeface="Arial" charset="0"/>
              </a:rPr>
              <a:t>1.23)(300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</a:t>
            </a:r>
            <a:r>
              <a:rPr lang="en-US" sz="3000" dirty="0" smtClean="0">
                <a:latin typeface="+mj-lt"/>
                <a:cs typeface="Arial" charset="0"/>
              </a:rPr>
              <a:t>	</a:t>
            </a:r>
            <a:r>
              <a:rPr lang="en-US" sz="3000" b="1" dirty="0" smtClean="0">
                <a:latin typeface="+mj-lt"/>
                <a:cs typeface="Arial" charset="0"/>
              </a:rPr>
              <a:t>= 36.9 </a:t>
            </a:r>
            <a:r>
              <a:rPr lang="en-US" sz="3000" b="1" dirty="0">
                <a:latin typeface="+mj-lt"/>
                <a:cs typeface="Arial" charset="0"/>
              </a:rPr>
              <a:t>seconds</a:t>
            </a:r>
            <a:endParaRPr lang="en-US" sz="3000" b="1" i="1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152820"/>
              </p:ext>
            </p:extLst>
          </p:nvPr>
        </p:nvGraphicFramePr>
        <p:xfrm>
          <a:off x="914400" y="1905000"/>
          <a:ext cx="7210309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1" name="Visio" r:id="rId6" imgW="4886241" imgH="1562100" progId="Visio.Drawing.15">
                  <p:embed/>
                </p:oleObj>
              </mc:Choice>
              <mc:Fallback>
                <p:oleObj name="Visio" r:id="rId6" imgW="4886241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905000"/>
                        <a:ext cx="7210309" cy="230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>
                <a:solidFill>
                  <a:schemeClr val="bg1"/>
                </a:solidFill>
              </a:rPr>
              <a:t>: </a:t>
            </a:r>
            <a:r>
              <a:rPr lang="en-US" sz="4200" dirty="0" smtClean="0">
                <a:solidFill>
                  <a:schemeClr val="bg1"/>
                </a:solidFill>
              </a:rPr>
              <a:t>PC Increment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6575226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36.9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Deep </a:t>
            </a:r>
            <a:r>
              <a:rPr lang="en-US" dirty="0" smtClean="0"/>
              <a:t>Pipelining</a:t>
            </a:r>
          </a:p>
          <a:p>
            <a:r>
              <a:rPr lang="en-US" dirty="0" smtClean="0"/>
              <a:t>Micro-operations</a:t>
            </a:r>
            <a:endParaRPr lang="en-US" dirty="0"/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Decompose more complex instructions into a series of </a:t>
            </a:r>
            <a:r>
              <a:rPr lang="en-US" sz="2400" dirty="0"/>
              <a:t>simple instructions </a:t>
            </a:r>
            <a:r>
              <a:rPr lang="en-US" sz="2400" dirty="0" smtClean="0"/>
              <a:t>called </a:t>
            </a:r>
            <a:r>
              <a:rPr lang="en-US" sz="2400" i="1" dirty="0" smtClean="0"/>
              <a:t>micro-operations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 smtClean="0"/>
              <a:t>µ-ops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At run-time, complex instructions are decoded into one or more micro-ops</a:t>
            </a:r>
            <a:endParaRPr lang="en-US" sz="2400" dirty="0"/>
          </a:p>
          <a:p>
            <a:r>
              <a:rPr lang="en-US" sz="2400" dirty="0" smtClean="0"/>
              <a:t>Used heavily in CISC (complex instruction set computer) architectures (e.g., x86)</a:t>
            </a:r>
          </a:p>
          <a:p>
            <a:r>
              <a:rPr lang="en-US" sz="2400" dirty="0" smtClean="0"/>
              <a:t>Used for some ARM instructions, for example: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b="1" dirty="0" smtClean="0">
                <a:solidFill>
                  <a:srgbClr val="0070C0"/>
                </a:solidFill>
              </a:rPr>
              <a:t>Complex Op			Micro-op Sequence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LDR R1, [R2], #4	LDR R1, [R2]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ADD R2, R2, #4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Without u-ops, would need 2nd write port on the register file</a:t>
            </a:r>
            <a:endParaRPr lang="en-US" sz="2400" b="1" dirty="0">
              <a:solidFill>
                <a:srgbClr val="0070C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1570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001000" cy="518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Allow for dense code (fewer memory accesses)</a:t>
            </a:r>
          </a:p>
          <a:p>
            <a:r>
              <a:rPr lang="en-US" sz="2800" dirty="0" smtClean="0">
                <a:latin typeface="+mj-lt"/>
                <a:cs typeface="Courier New" panose="02070309020205020404" pitchFamily="49" charset="0"/>
              </a:rPr>
              <a:t>Yet preserve simplicity of RISC hardware</a:t>
            </a:r>
          </a:p>
          <a:p>
            <a:r>
              <a:rPr lang="en-US" sz="2800" dirty="0" smtClean="0">
                <a:latin typeface="+mj-lt"/>
                <a:cs typeface="Courier New" panose="02070309020205020404" pitchFamily="49" charset="0"/>
              </a:rPr>
              <a:t>ARM strikes balance by choosing instructions that:</a:t>
            </a:r>
          </a:p>
          <a:p>
            <a:pPr lvl="1"/>
            <a:r>
              <a:rPr lang="en-US" sz="2400" dirty="0">
                <a:latin typeface="+mj-lt"/>
                <a:cs typeface="Courier New" panose="02070309020205020404" pitchFamily="49" charset="0"/>
              </a:rPr>
              <a:t>G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ive better code density than pure RISC instruction sets (such as MIPS)</a:t>
            </a:r>
          </a:p>
          <a:p>
            <a:pPr lvl="1"/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Enable more efficient decoding than CISC instruction sets (such as x86)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05333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69103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</a:t>
            </a:r>
            <a:r>
              <a:rPr lang="en-US" dirty="0" smtClean="0"/>
              <a:t>several hundred (or thousand) </a:t>
            </a:r>
            <a:r>
              <a:rPr lang="en-US" dirty="0"/>
              <a:t>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MOV R1, #0		; R1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MOV R0, #0		; R0 = </a:t>
            </a:r>
            <a:r>
              <a:rPr lang="en-US" sz="2000" dirty="0" err="1" smtClean="0">
                <a:latin typeface="Courier New" pitchFamily="49" charset="0"/>
              </a:rPr>
              <a:t>i</a:t>
            </a:r>
            <a:endParaRPr lang="en-US" sz="2000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 smtClean="0">
                <a:latin typeface="Courier New" pitchFamily="49" charset="0"/>
              </a:rPr>
              <a:t>FOR				; for (</a:t>
            </a:r>
            <a:r>
              <a:rPr lang="en-US" sz="2000" dirty="0" err="1" smtClean="0">
                <a:latin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</a:rPr>
              <a:t>=0; </a:t>
            </a:r>
            <a:r>
              <a:rPr lang="en-US" sz="2000" dirty="0" err="1" smtClean="0">
                <a:latin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</a:rPr>
              <a:t>&lt;10; </a:t>
            </a:r>
            <a:r>
              <a:rPr lang="en-US" sz="2000" dirty="0" err="1" smtClean="0">
                <a:latin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CMP R0, #10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BGE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ADD R1, R1, R0		; sum = sum + </a:t>
            </a:r>
            <a:r>
              <a:rPr lang="en-US" sz="2000" dirty="0" err="1" smtClean="0">
                <a:latin typeface="Courier New" pitchFamily="49" charset="0"/>
              </a:rPr>
              <a:t>i</a:t>
            </a:r>
            <a:endParaRPr lang="en-US" sz="2000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ADD R0, R0, #1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</a:rPr>
              <a:t> B   FOR</a:t>
            </a:r>
          </a:p>
          <a:p>
            <a:pPr>
              <a:buFontTx/>
              <a:buNone/>
            </a:pPr>
            <a:endParaRPr lang="en-US" sz="2000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 smtClean="0">
                <a:latin typeface="Courier New" pitchFamily="49" charset="0"/>
              </a:rPr>
              <a:t>DONE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0015459"/>
              </p:ext>
            </p:extLst>
          </p:nvPr>
        </p:nvGraphicFramePr>
        <p:xfrm>
          <a:off x="533400" y="163195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02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3195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8001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PC can be source/destination of instruction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629439"/>
              </p:ext>
            </p:extLst>
          </p:nvPr>
        </p:nvGraphicFramePr>
        <p:xfrm>
          <a:off x="914400" y="3200400"/>
          <a:ext cx="7561921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4" name="Visio" r:id="rId6" imgW="5000608" imgH="1562100" progId="Visio.Drawing.15">
                  <p:embed/>
                </p:oleObj>
              </mc:Choice>
              <mc:Fallback>
                <p:oleObj name="Visio" r:id="rId6" imgW="5000608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7561921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Access to PC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82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533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56525036"/>
              </p:ext>
            </p:extLst>
          </p:nvPr>
        </p:nvGraphicFramePr>
        <p:xfrm>
          <a:off x="685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6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Ideal </a:t>
            </a:r>
            <a:r>
              <a:rPr lang="en-US" sz="2000" b="1" dirty="0">
                <a:solidFill>
                  <a:schemeClr val="accent1"/>
                </a:solidFill>
              </a:rPr>
              <a:t>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Actual </a:t>
            </a:r>
            <a:r>
              <a:rPr lang="en-US" sz="2000" b="1" dirty="0">
                <a:solidFill>
                  <a:schemeClr val="accent1"/>
                </a:solidFill>
              </a:rPr>
              <a:t>IPC:	</a:t>
            </a:r>
            <a:r>
              <a:rPr lang="en-US" sz="2000" b="1" dirty="0" smtClean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3414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462761"/>
              </p:ext>
            </p:extLst>
          </p:nvPr>
        </p:nvGraphicFramePr>
        <p:xfrm>
          <a:off x="914400" y="2133600"/>
          <a:ext cx="727660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52" name="Visio" r:id="rId8" imgW="4886241" imgH="2200343" progId="Visio.Drawing.15">
                  <p:embed/>
                </p:oleObj>
              </mc:Choice>
              <mc:Fallback>
                <p:oleObj name="Visio" r:id="rId8" imgW="4886241" imgH="22003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" y="2133600"/>
                        <a:ext cx="727660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55589"/>
              </p:ext>
            </p:extLst>
          </p:nvPr>
        </p:nvGraphicFramePr>
        <p:xfrm>
          <a:off x="1143000" y="2133600"/>
          <a:ext cx="7095504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75" name="Visio" r:id="rId8" imgW="5267376" imgH="2771843" progId="Visio.Drawing.15">
                  <p:embed/>
                </p:oleObj>
              </mc:Choice>
              <mc:Fallback>
                <p:oleObj name="Visio" r:id="rId8" imgW="5267376" imgH="27718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3000" y="2133600"/>
                        <a:ext cx="7095504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609600" y="12192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Ideal IPC: 	2</a:t>
            </a:r>
            <a:endParaRPr lang="en-US" sz="2000" dirty="0" smtClean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Actual IPC:	6/5 = 1.2</a:t>
            </a: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3810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RAW</a:t>
            </a:r>
            <a:r>
              <a:rPr lang="en-US" sz="2200" dirty="0"/>
              <a:t> (read after write): one instruction writes, </a:t>
            </a:r>
            <a:r>
              <a:rPr lang="en-US" sz="2200" dirty="0" smtClean="0"/>
              <a:t>later </a:t>
            </a:r>
            <a:r>
              <a:rPr lang="en-US" sz="2200" dirty="0"/>
              <a:t>instruction reads a register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WAR</a:t>
            </a:r>
            <a:r>
              <a:rPr lang="en-US" sz="2200" dirty="0"/>
              <a:t> (write after read): one instruction reads, </a:t>
            </a:r>
            <a:r>
              <a:rPr lang="en-US" sz="2200" dirty="0" smtClean="0"/>
              <a:t>later </a:t>
            </a:r>
            <a:r>
              <a:rPr lang="en-US" sz="2200" dirty="0"/>
              <a:t>instruction writes a </a:t>
            </a:r>
            <a:r>
              <a:rPr lang="en-US" sz="2200" dirty="0" smtClean="0"/>
              <a:t>register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</a:t>
            </a:r>
            <a:r>
              <a:rPr lang="en-US" sz="2200" dirty="0" smtClean="0"/>
              <a:t>later </a:t>
            </a:r>
            <a:r>
              <a:rPr lang="en-US" sz="2200" dirty="0"/>
              <a:t>instruction writes a </a:t>
            </a:r>
            <a:r>
              <a:rPr lang="en-US" sz="2200" dirty="0" smtClean="0"/>
              <a:t>register</a:t>
            </a:r>
            <a:endParaRPr lang="en-US" sz="22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6096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LDR  R8, [R0, #40]</a:t>
            </a:r>
            <a:r>
              <a:rPr lang="en-US" sz="1800" dirty="0">
                <a:latin typeface="Courier New" pitchFamily="49" charset="0"/>
              </a:rPr>
              <a:t>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ADD  R9,  R8, R1</a:t>
            </a:r>
            <a:r>
              <a:rPr lang="en-US" sz="1800" dirty="0">
                <a:latin typeface="Courier New" pitchFamily="49" charset="0"/>
              </a:rPr>
              <a:t>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SUB  R8,  R2, R3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AND  R10, R4, R8</a:t>
            </a:r>
            <a:r>
              <a:rPr lang="en-US" sz="1800" dirty="0">
                <a:latin typeface="Courier New" pitchFamily="49" charset="0"/>
              </a:rPr>
              <a:t>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ORR  R11, R5, R6</a:t>
            </a:r>
            <a:endParaRPr lang="en-US" sz="1800" dirty="0"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 smtClean="0">
                <a:latin typeface="Courier New" pitchFamily="49" charset="0"/>
              </a:rPr>
              <a:t>STR  R7, [R11, #80]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1340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799779"/>
              </p:ext>
            </p:extLst>
          </p:nvPr>
        </p:nvGraphicFramePr>
        <p:xfrm>
          <a:off x="1981200" y="2971800"/>
          <a:ext cx="597188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99" name="Visio" r:id="rId9" imgW="5172159" imgH="2771843" progId="Visio.Drawing.15">
                  <p:embed/>
                </p:oleObj>
              </mc:Choice>
              <mc:Fallback>
                <p:oleObj name="Visio" r:id="rId9" imgW="5172159" imgH="27718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1200" y="2971800"/>
                        <a:ext cx="597188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609600" y="1219200"/>
            <a:ext cx="6705600" cy="4953000"/>
          </a:xfrm>
          <a:noFill/>
          <a:ln/>
        </p:spPr>
        <p:txBody>
          <a:bodyPr/>
          <a:lstStyle/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LDR  R8, [R0, #40]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 R9,  R8, R1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 R8,  R2, R3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 R10, R4, R8		 </a:t>
            </a:r>
            <a:r>
              <a:rPr lang="en-US" sz="2000" b="1" dirty="0">
                <a:solidFill>
                  <a:schemeClr val="accent1"/>
                </a:solidFill>
              </a:rPr>
              <a:t>Actual IPC:	</a:t>
            </a:r>
            <a:r>
              <a:rPr lang="en-US" sz="2000" b="1" dirty="0" smtClean="0">
                <a:solidFill>
                  <a:schemeClr val="accent1"/>
                </a:solidFill>
              </a:rPr>
              <a:t>6/3 </a:t>
            </a:r>
            <a:r>
              <a:rPr lang="en-US" sz="2000" b="1" dirty="0">
                <a:solidFill>
                  <a:schemeClr val="accent1"/>
                </a:solidFill>
              </a:rPr>
              <a:t>= </a:t>
            </a:r>
            <a:r>
              <a:rPr lang="en-US" sz="2000" b="1" dirty="0" smtClean="0">
                <a:solidFill>
                  <a:schemeClr val="accent1"/>
                </a:solidFill>
              </a:rPr>
              <a:t>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ORR  R11, R5, R6</a:t>
            </a: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STR  R7, [R11, #80]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01881"/>
              </p:ext>
            </p:extLst>
          </p:nvPr>
        </p:nvGraphicFramePr>
        <p:xfrm>
          <a:off x="1981200" y="3276600"/>
          <a:ext cx="612964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22" name="Visio" r:id="rId6" imgW="4657776" imgH="2200343" progId="Visio.Drawing.15">
                  <p:embed/>
                </p:oleObj>
              </mc:Choice>
              <mc:Fallback>
                <p:oleObj name="Visio" r:id="rId6" imgW="4657776" imgH="22003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1200" y="3276600"/>
                        <a:ext cx="6129647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457200" y="10668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</a:t>
            </a:r>
            <a:r>
              <a:rPr lang="en-US" dirty="0" smtClean="0"/>
              <a:t>eight 8-bit elements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138223"/>
              </p:ext>
            </p:extLst>
          </p:nvPr>
        </p:nvGraphicFramePr>
        <p:xfrm>
          <a:off x="1066800" y="41148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6" name="Visio" r:id="rId6" imgW="4362416" imgH="1000057" progId="Visio.Drawing.15">
                  <p:embed/>
                </p:oleObj>
              </mc:Choice>
              <mc:Fallback>
                <p:oleObj name="Visio" r:id="rId6" imgW="4362416" imgH="10000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41148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/>
              <a:t>Process:</a:t>
            </a:r>
            <a:r>
              <a:rPr lang="en-US" dirty="0"/>
              <a:t> 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/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8001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PC can be source/destination of instruction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Source: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R15 must be available in Register File</a:t>
            </a:r>
          </a:p>
          <a:p>
            <a:pPr lvl="1"/>
            <a:r>
              <a:rPr lang="en-US" sz="2000" b="1" dirty="0"/>
              <a:t>PC </a:t>
            </a:r>
            <a:r>
              <a:rPr lang="en-US" sz="2000" dirty="0" smtClean="0"/>
              <a:t>is </a:t>
            </a:r>
            <a:r>
              <a:rPr lang="en-US" sz="2000" dirty="0"/>
              <a:t>read as the current</a:t>
            </a:r>
            <a:r>
              <a:rPr lang="en-US" sz="2000" b="1" dirty="0"/>
              <a:t> PC plus 8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55273"/>
              </p:ext>
            </p:extLst>
          </p:nvPr>
        </p:nvGraphicFramePr>
        <p:xfrm>
          <a:off x="914400" y="3200400"/>
          <a:ext cx="7561921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7" name="Visio" r:id="rId6" imgW="5000608" imgH="1562100" progId="Visio.Drawing.15">
                  <p:embed/>
                </p:oleObj>
              </mc:Choice>
              <mc:Fallback>
                <p:oleObj name="Visio" r:id="rId6" imgW="5000608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7561921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Access to PC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4041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rgbClr val="0070C0"/>
                </a:solidFill>
              </a:rPr>
              <a:t>active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	Intel calls this “</a:t>
            </a:r>
            <a:r>
              <a:rPr lang="en-US" b="1" dirty="0" err="1" smtClean="0">
                <a:solidFill>
                  <a:srgbClr val="0070C0"/>
                </a:solidFill>
              </a:rPr>
              <a:t>hyperthreading</a:t>
            </a:r>
            <a:r>
              <a:rPr lang="en-US" b="1" dirty="0" smtClean="0">
                <a:solidFill>
                  <a:srgbClr val="0070C0"/>
                </a:solidFill>
              </a:rPr>
              <a:t>”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rgbClr val="0070C0"/>
                </a:solidFill>
              </a:rPr>
              <a:t>Homogeneous: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main memory</a:t>
            </a:r>
            <a:endParaRPr lang="en-US" sz="2600" dirty="0"/>
          </a:p>
          <a:p>
            <a:pPr lvl="1"/>
            <a:r>
              <a:rPr lang="en-US" sz="2600" b="1" dirty="0" smtClean="0">
                <a:solidFill>
                  <a:srgbClr val="0070C0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6096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2192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8001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PC can be source/destination of instruction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Source: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R15 must be available in Register File</a:t>
            </a:r>
          </a:p>
          <a:p>
            <a:pPr lvl="1"/>
            <a:r>
              <a:rPr lang="en-US" sz="2000" b="1" dirty="0"/>
              <a:t>PC </a:t>
            </a:r>
            <a:r>
              <a:rPr lang="en-US" sz="2000" dirty="0" smtClean="0"/>
              <a:t>is </a:t>
            </a:r>
            <a:r>
              <a:rPr lang="en-US" sz="2000" dirty="0"/>
              <a:t>read as the current</a:t>
            </a:r>
            <a:r>
              <a:rPr lang="en-US" sz="2000" b="1" dirty="0"/>
              <a:t> PC plus 8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Destination: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Be able to write result to PC</a:t>
            </a:r>
          </a:p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55273"/>
              </p:ext>
            </p:extLst>
          </p:nvPr>
        </p:nvGraphicFramePr>
        <p:xfrm>
          <a:off x="914400" y="3200400"/>
          <a:ext cx="7561921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1" name="Visio" r:id="rId6" imgW="5000608" imgH="1562100" progId="Visio.Drawing.15">
                  <p:embed/>
                </p:oleObj>
              </mc:Choice>
              <mc:Fallback>
                <p:oleObj name="Visio" r:id="rId6" imgW="5000608" imgH="1562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7561921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762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Access to PC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4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Expand </a:t>
            </a:r>
            <a:r>
              <a:rPr lang="en-US" b="1" dirty="0" err="1" smtClean="0">
                <a:solidFill>
                  <a:srgbClr val="0070C0"/>
                </a:solidFill>
              </a:rPr>
              <a:t>datapath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to handle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: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rite </a:t>
            </a:r>
            <a:r>
              <a:rPr lang="en-US" sz="2400" dirty="0"/>
              <a:t>data in </a:t>
            </a:r>
            <a:r>
              <a:rPr lang="en-US" sz="2400" dirty="0" smtClean="0">
                <a:latin typeface="Courier New" pitchFamily="49" charset="0"/>
              </a:rPr>
              <a:t>Rd</a:t>
            </a:r>
            <a:r>
              <a:rPr lang="en-US" sz="2400" dirty="0" smtClean="0"/>
              <a:t> to </a:t>
            </a:r>
            <a:r>
              <a:rPr lang="en-US" sz="2400" dirty="0"/>
              <a:t>memory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060300"/>
              </p:ext>
            </p:extLst>
          </p:nvPr>
        </p:nvGraphicFramePr>
        <p:xfrm>
          <a:off x="796991" y="1995488"/>
          <a:ext cx="7356409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43" name="Visio" r:id="rId6" imgW="5000608" imgH="1647757" progId="Visio.Drawing.15">
                  <p:embed/>
                </p:oleObj>
              </mc:Choice>
              <mc:Fallback>
                <p:oleObj name="Visio" r:id="rId6" imgW="5000608" imgH="16477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6991" y="1995488"/>
                        <a:ext cx="7356409" cy="2424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8759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Single-Cycle </a:t>
            </a:r>
            <a:r>
              <a:rPr lang="en-US" sz="4400" dirty="0" err="1">
                <a:solidFill>
                  <a:schemeClr val="bg1"/>
                </a:solidFill>
              </a:rPr>
              <a:t>Datapath</a:t>
            </a:r>
            <a:r>
              <a:rPr lang="en-US" sz="4400" dirty="0">
                <a:solidFill>
                  <a:schemeClr val="bg1"/>
                </a:solidFill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95800"/>
            <a:ext cx="6500812" cy="12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2200" y="5577183"/>
            <a:ext cx="28039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 smtClean="0"/>
              <a:t>With</a:t>
            </a:r>
            <a:r>
              <a:rPr lang="en-US" sz="2400" b="1" dirty="0" smtClean="0">
                <a:solidFill>
                  <a:srgbClr val="0070C0"/>
                </a:solidFill>
              </a:rPr>
              <a:t> immediate </a:t>
            </a:r>
            <a:r>
              <a:rPr lang="en-US" sz="2400" b="1" dirty="0" smtClean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Read </a:t>
            </a:r>
            <a:r>
              <a:rPr lang="en-US" sz="2000" dirty="0"/>
              <a:t>from </a:t>
            </a:r>
            <a:r>
              <a:rPr lang="en-US" sz="2000" dirty="0" smtClean="0">
                <a:latin typeface="Courier New" pitchFamily="49" charset="0"/>
              </a:rPr>
              <a:t>Rn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>
                <a:latin typeface="Courier New" pitchFamily="49" charset="0"/>
              </a:rPr>
              <a:t>Imm8</a:t>
            </a:r>
            <a:r>
              <a:rPr lang="en-US" sz="2000" dirty="0" smtClean="0">
                <a:latin typeface="+mj-lt"/>
              </a:rPr>
              <a:t> (</a:t>
            </a:r>
            <a:r>
              <a:rPr lang="en-US" sz="2000" i="1" dirty="0" err="1" smtClean="0">
                <a:latin typeface="+mj-lt"/>
              </a:rPr>
              <a:t>ImmSrc</a:t>
            </a:r>
            <a:r>
              <a:rPr lang="en-US" sz="2000" dirty="0" smtClean="0">
                <a:latin typeface="+mj-lt"/>
              </a:rPr>
              <a:t> chooses the zero-extended </a:t>
            </a:r>
            <a:r>
              <a:rPr lang="en-US" sz="2000" dirty="0" smtClean="0">
                <a:latin typeface="Courier New" pitchFamily="49" charset="0"/>
              </a:rPr>
              <a:t>Imm8</a:t>
            </a:r>
            <a:r>
              <a:rPr lang="en-US" sz="2000" dirty="0" smtClean="0">
                <a:latin typeface="+mj-lt"/>
              </a:rPr>
              <a:t> instead of </a:t>
            </a:r>
            <a:r>
              <a:rPr lang="en-US" sz="2000" dirty="0" smtClean="0">
                <a:latin typeface="Courier New" pitchFamily="49" charset="0"/>
              </a:rPr>
              <a:t>Imm12</a:t>
            </a:r>
            <a:r>
              <a:rPr lang="en-US" sz="2000" dirty="0" smtClean="0">
                <a:latin typeface="+mj-lt"/>
              </a:rPr>
              <a:t>)</a:t>
            </a:r>
            <a:endParaRPr lang="en-US" sz="20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 smtClean="0">
                <a:latin typeface="Courier New" pitchFamily="49" charset="0"/>
              </a:rPr>
              <a:t>Rd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Data-processing</a:t>
            </a:r>
            <a:endParaRPr lang="en-US" sz="42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9045" y="3048000"/>
            <a:ext cx="8643540" cy="2818630"/>
            <a:chOff x="309045" y="3044950"/>
            <a:chExt cx="8643540" cy="2818630"/>
          </a:xfrm>
        </p:grpSpPr>
        <p:pic>
          <p:nvPicPr>
            <p:cNvPr id="7" name="Picture 6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45" y="3044950"/>
              <a:ext cx="8492817" cy="281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992985" y="4051554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40100" y="4596215"/>
              <a:ext cx="1766630" cy="1228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987227" y="5449568"/>
            <a:ext cx="239039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imm8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 smtClean="0"/>
              <a:t>With</a:t>
            </a:r>
            <a:r>
              <a:rPr lang="en-US" sz="2400" b="1" dirty="0" smtClean="0">
                <a:solidFill>
                  <a:srgbClr val="0070C0"/>
                </a:solidFill>
              </a:rPr>
              <a:t> immediate </a:t>
            </a:r>
            <a:r>
              <a:rPr lang="en-US" sz="2400" b="1" dirty="0" smtClean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Read </a:t>
            </a:r>
            <a:r>
              <a:rPr lang="en-US" sz="2000" dirty="0"/>
              <a:t>from </a:t>
            </a:r>
            <a:r>
              <a:rPr lang="en-US" sz="2000" dirty="0" smtClean="0">
                <a:latin typeface="Courier New" pitchFamily="49" charset="0"/>
              </a:rPr>
              <a:t>Rn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>
                <a:latin typeface="Courier New" pitchFamily="49" charset="0"/>
              </a:rPr>
              <a:t>Imm8</a:t>
            </a:r>
            <a:r>
              <a:rPr lang="en-US" sz="2000" dirty="0" smtClean="0">
                <a:latin typeface="+mj-lt"/>
              </a:rPr>
              <a:t> (</a:t>
            </a:r>
            <a:r>
              <a:rPr lang="en-US" sz="2000" i="1" dirty="0" err="1" smtClean="0">
                <a:latin typeface="+mj-lt"/>
              </a:rPr>
              <a:t>ImmSrc</a:t>
            </a:r>
            <a:r>
              <a:rPr lang="en-US" sz="2000" dirty="0" smtClean="0">
                <a:latin typeface="+mj-lt"/>
              </a:rPr>
              <a:t> chooses the zero-extended </a:t>
            </a:r>
            <a:r>
              <a:rPr lang="en-US" sz="2000" dirty="0" smtClean="0">
                <a:latin typeface="Courier New" pitchFamily="49" charset="0"/>
              </a:rPr>
              <a:t>Imm8</a:t>
            </a:r>
            <a:r>
              <a:rPr lang="en-US" sz="2000" dirty="0" smtClean="0">
                <a:latin typeface="+mj-lt"/>
              </a:rPr>
              <a:t> instead of </a:t>
            </a:r>
            <a:r>
              <a:rPr lang="en-US" sz="2000" dirty="0" smtClean="0">
                <a:latin typeface="Courier New" pitchFamily="49" charset="0"/>
              </a:rPr>
              <a:t>Imm12</a:t>
            </a:r>
            <a:r>
              <a:rPr lang="en-US" sz="2000" dirty="0" smtClean="0">
                <a:latin typeface="+mj-lt"/>
              </a:rPr>
              <a:t>)</a:t>
            </a:r>
            <a:endParaRPr lang="en-US" sz="20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 smtClean="0">
                <a:latin typeface="Courier New" pitchFamily="49" charset="0"/>
              </a:rPr>
              <a:t>Rd</a:t>
            </a:r>
            <a:endParaRPr lang="en-US" sz="20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83107"/>
              </p:ext>
            </p:extLst>
          </p:nvPr>
        </p:nvGraphicFramePr>
        <p:xfrm>
          <a:off x="838200" y="2895600"/>
          <a:ext cx="7567449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4" name="Visio" r:id="rId6" imgW="5143567" imgH="1657485" progId="Visio.Drawing.15">
                  <p:embed/>
                </p:oleObj>
              </mc:Choice>
              <mc:Fallback>
                <p:oleObj name="Visio" r:id="rId6" imgW="5143567" imgH="1657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2895600"/>
                        <a:ext cx="7567449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Data-processing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7227" y="5449568"/>
            <a:ext cx="239039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imm8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9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 smtClean="0"/>
              <a:t>With </a:t>
            </a:r>
            <a:r>
              <a:rPr lang="en-US" sz="2400" b="1" dirty="0" smtClean="0">
                <a:solidFill>
                  <a:srgbClr val="0070C0"/>
                </a:solidFill>
              </a:rPr>
              <a:t>register </a:t>
            </a:r>
            <a:r>
              <a:rPr lang="en-US" sz="2400" b="1" dirty="0" smtClean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Read </a:t>
            </a:r>
            <a:r>
              <a:rPr lang="en-US" sz="2000" dirty="0"/>
              <a:t>from </a:t>
            </a:r>
            <a:r>
              <a:rPr lang="en-US" sz="2000" dirty="0" smtClean="0">
                <a:latin typeface="Courier New" pitchFamily="49" charset="0"/>
              </a:rPr>
              <a:t>Rn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>
                <a:latin typeface="Courier New" pitchFamily="49" charset="0"/>
              </a:rPr>
              <a:t>Rm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(instead of </a:t>
            </a:r>
            <a:r>
              <a:rPr lang="en-US" sz="2000" dirty="0" smtClean="0">
                <a:latin typeface="Courier New" pitchFamily="49" charset="0"/>
              </a:rPr>
              <a:t>Imm8)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 smtClean="0">
                <a:latin typeface="Courier New" pitchFamily="49" charset="0"/>
              </a:rPr>
              <a:t>Rd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Data-processing</a:t>
            </a:r>
            <a:endParaRPr lang="en-US" sz="42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9045" y="2315255"/>
            <a:ext cx="8727817" cy="3548325"/>
            <a:chOff x="309045" y="2315255"/>
            <a:chExt cx="8727817" cy="3548325"/>
          </a:xfrm>
        </p:grpSpPr>
        <p:grpSp>
          <p:nvGrpSpPr>
            <p:cNvPr id="14" name="Group 13"/>
            <p:cNvGrpSpPr/>
            <p:nvPr/>
          </p:nvGrpSpPr>
          <p:grpSpPr>
            <a:xfrm>
              <a:off x="309045" y="3044950"/>
              <a:ext cx="8727817" cy="2818630"/>
              <a:chOff x="309045" y="3044950"/>
              <a:chExt cx="8727817" cy="2818630"/>
            </a:xfrm>
          </p:grpSpPr>
          <p:pic>
            <p:nvPicPr>
              <p:cNvPr id="16" name="Picture 6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045" y="3044950"/>
                <a:ext cx="8492817" cy="2818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892171" y="4611428"/>
                <a:ext cx="3144691" cy="1244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071266" y="3298720"/>
                <a:ext cx="1478592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53845" y="4477125"/>
                <a:ext cx="230431" cy="8983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800960" y="4611428"/>
                <a:ext cx="182423" cy="161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5992985" y="2315255"/>
              <a:ext cx="2959600" cy="1731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2987227" y="5449568"/>
            <a:ext cx="21146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1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09600" y="11430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 smtClean="0"/>
              <a:t>With </a:t>
            </a:r>
            <a:r>
              <a:rPr lang="en-US" sz="2400" b="1" dirty="0" smtClean="0">
                <a:solidFill>
                  <a:srgbClr val="0070C0"/>
                </a:solidFill>
              </a:rPr>
              <a:t>register </a:t>
            </a:r>
            <a:r>
              <a:rPr lang="en-US" sz="2400" b="1" dirty="0" smtClean="0"/>
              <a:t>Src2: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Read </a:t>
            </a:r>
            <a:r>
              <a:rPr lang="en-US" sz="2000" dirty="0"/>
              <a:t>from </a:t>
            </a:r>
            <a:r>
              <a:rPr lang="en-US" sz="2000" dirty="0" smtClean="0">
                <a:latin typeface="Courier New" pitchFamily="49" charset="0"/>
              </a:rPr>
              <a:t>Rn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smtClean="0">
                <a:latin typeface="Courier New" pitchFamily="49" charset="0"/>
              </a:rPr>
              <a:t>Rm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(instead of </a:t>
            </a:r>
            <a:r>
              <a:rPr lang="en-US" sz="2000" dirty="0" smtClean="0">
                <a:latin typeface="Courier New" pitchFamily="49" charset="0"/>
              </a:rPr>
              <a:t>Imm8)</a:t>
            </a:r>
            <a:endParaRPr lang="en-US" sz="20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000" dirty="0"/>
              <a:t>Write </a:t>
            </a:r>
            <a:r>
              <a:rPr lang="en-US" sz="2000" i="1" dirty="0" err="1"/>
              <a:t>ALUResult</a:t>
            </a:r>
            <a:r>
              <a:rPr lang="en-US" sz="20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Write to </a:t>
            </a:r>
            <a:r>
              <a:rPr lang="en-US" sz="2000" dirty="0" smtClean="0">
                <a:latin typeface="Courier New" pitchFamily="49" charset="0"/>
              </a:rPr>
              <a:t>Rd</a:t>
            </a:r>
            <a:endParaRPr lang="en-US" sz="2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0014"/>
              </p:ext>
            </p:extLst>
          </p:nvPr>
        </p:nvGraphicFramePr>
        <p:xfrm>
          <a:off x="762000" y="2743200"/>
          <a:ext cx="7774371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77" name="Visio" r:id="rId6" imgW="5143567" imgH="1657485" progId="Visio.Drawing.15">
                  <p:embed/>
                </p:oleObj>
              </mc:Choice>
              <mc:Fallback>
                <p:oleObj name="Visio" r:id="rId6" imgW="5143567" imgH="1657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2743200"/>
                        <a:ext cx="7774371" cy="250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8759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Single-Cycle </a:t>
            </a:r>
            <a:r>
              <a:rPr lang="en-US" sz="4200" dirty="0" err="1">
                <a:solidFill>
                  <a:schemeClr val="bg1"/>
                </a:solidFill>
              </a:rPr>
              <a:t>Datapath</a:t>
            </a:r>
            <a:r>
              <a:rPr lang="en-US" sz="4200" dirty="0" smtClean="0">
                <a:solidFill>
                  <a:schemeClr val="bg1"/>
                </a:solidFill>
              </a:rPr>
              <a:t>: Data-processing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5519" y="5449568"/>
            <a:ext cx="21146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79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latin typeface="+mj-lt"/>
              </a:rPr>
              <a:t>Calculate </a:t>
            </a:r>
            <a:r>
              <a:rPr lang="en-US" b="1" dirty="0">
                <a:latin typeface="+mj-lt"/>
              </a:rPr>
              <a:t>branch target address: </a:t>
            </a:r>
            <a:endParaRPr lang="en-US" b="1" dirty="0" smtClean="0">
              <a:latin typeface="+mj-lt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>
                <a:latin typeface="+mj-lt"/>
              </a:rPr>
              <a:t>     		BTA = (</a:t>
            </a:r>
            <a:r>
              <a:rPr lang="en-US" sz="2000" i="1" dirty="0" err="1" smtClean="0">
                <a:latin typeface="+mj-lt"/>
                <a:cs typeface="Courier New" panose="02070309020205020404" pitchFamily="49" charset="0"/>
              </a:rPr>
              <a:t>ExtImm</a:t>
            </a:r>
            <a:r>
              <a:rPr lang="en-US" sz="2000" dirty="0" smtClean="0">
                <a:latin typeface="+mj-lt"/>
              </a:rPr>
              <a:t>) + (</a:t>
            </a:r>
            <a:r>
              <a:rPr lang="en-US" sz="2000" dirty="0" smtClean="0">
                <a:latin typeface="+mj-lt"/>
                <a:cs typeface="Courier New" panose="02070309020205020404" pitchFamily="49" charset="0"/>
              </a:rPr>
              <a:t>PC </a:t>
            </a:r>
            <a:r>
              <a:rPr lang="en-US" sz="2000" dirty="0" smtClean="0">
                <a:latin typeface="+mj-lt"/>
              </a:rPr>
              <a:t>+ 8)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i="1" dirty="0">
                <a:latin typeface="+mj-lt"/>
              </a:rPr>
              <a:t>	 </a:t>
            </a:r>
            <a:r>
              <a:rPr lang="en-US" sz="2000" i="1" dirty="0" smtClean="0">
                <a:latin typeface="+mj-lt"/>
              </a:rPr>
              <a:t> 	</a:t>
            </a:r>
            <a:r>
              <a:rPr lang="en-US" sz="2000" i="1" dirty="0" err="1" smtClean="0">
                <a:latin typeface="+mj-lt"/>
              </a:rPr>
              <a:t>ExtImm</a:t>
            </a:r>
            <a:r>
              <a:rPr lang="en-US" sz="2000" i="1" dirty="0" smtClean="0">
                <a:latin typeface="+mj-lt"/>
              </a:rPr>
              <a:t> = </a:t>
            </a:r>
            <a:r>
              <a:rPr lang="en-US" sz="2000" dirty="0" smtClean="0">
                <a:latin typeface="+mj-lt"/>
                <a:cs typeface="Courier New" panose="02070309020205020404" pitchFamily="49" charset="0"/>
              </a:rPr>
              <a:t>Imm24</a:t>
            </a:r>
            <a:r>
              <a:rPr lang="en-US" sz="2000" i="1" dirty="0" smtClean="0">
                <a:latin typeface="+mj-lt"/>
              </a:rPr>
              <a:t> &lt;&lt; 2 </a:t>
            </a:r>
            <a:r>
              <a:rPr lang="en-US" sz="2000" dirty="0" smtClean="0">
                <a:latin typeface="+mj-lt"/>
              </a:rPr>
              <a:t>and sign-extended</a:t>
            </a:r>
            <a:r>
              <a:rPr lang="en-US" sz="2000" i="1" dirty="0" smtClean="0">
                <a:latin typeface="+mj-lt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963171"/>
              </p:ext>
            </p:extLst>
          </p:nvPr>
        </p:nvGraphicFramePr>
        <p:xfrm>
          <a:off x="838200" y="2217419"/>
          <a:ext cx="7543800" cy="2430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9" name="Visio" r:id="rId6" imgW="5143567" imgH="1657485" progId="Visio.Drawing.15">
                  <p:embed/>
                </p:oleObj>
              </mc:Choice>
              <mc:Fallback>
                <p:oleObj name="Visio" r:id="rId6" imgW="5143567" imgH="16574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2217419"/>
                        <a:ext cx="7543800" cy="2430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60" y="4648200"/>
            <a:ext cx="5290740" cy="112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62400" y="5525768"/>
            <a:ext cx="1149674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Label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  <a:cs typeface="Courier New" pitchFamily="49" charset="0"/>
              </a:rPr>
              <a:t>ExtImm</a:t>
            </a:r>
            <a:endParaRPr lang="en-US" sz="4400" dirty="0">
              <a:solidFill>
                <a:schemeClr val="bg1"/>
              </a:solidFill>
              <a:latin typeface="+mj-lt"/>
              <a:cs typeface="Courier New" pitchFamily="49" charset="0"/>
            </a:endParaRPr>
          </a:p>
        </p:txBody>
      </p:sp>
      <p:graphicFrame>
        <p:nvGraphicFramePr>
          <p:cNvPr id="6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9958872"/>
              </p:ext>
            </p:extLst>
          </p:nvPr>
        </p:nvGraphicFramePr>
        <p:xfrm>
          <a:off x="1676400" y="4191000"/>
          <a:ext cx="5486400" cy="1341120"/>
        </p:xfrm>
        <a:graphic>
          <a:graphicData uri="http://schemas.openxmlformats.org/drawingml/2006/table">
            <a:tbl>
              <a:tblPr/>
              <a:tblGrid>
                <a:gridCol w="1219199"/>
                <a:gridCol w="2057400"/>
                <a:gridCol w="2209801"/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ExtImm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{24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’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b0, Instr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7:0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Zero-extended </a:t>
                      </a: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imm8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{20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’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b0, Instr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11:0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Zero-extended </a:t>
                      </a: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imm12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{6{Instr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23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}, Instr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23:0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Sign-extended </a:t>
                      </a: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imm24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31513"/>
              </p:ext>
            </p:extLst>
          </p:nvPr>
        </p:nvGraphicFramePr>
        <p:xfrm>
          <a:off x="196850" y="1219200"/>
          <a:ext cx="8750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6" name="Visio" r:id="rId6" imgW="5143567" imgH="1657485" progId="Visio.Drawing.15">
                  <p:embed/>
                </p:oleObj>
              </mc:Choice>
              <mc:Fallback>
                <p:oleObj name="Visio" r:id="rId6" imgW="5143567" imgH="165748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1219200"/>
                        <a:ext cx="87503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775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085149"/>
              </p:ext>
            </p:extLst>
          </p:nvPr>
        </p:nvGraphicFramePr>
        <p:xfrm>
          <a:off x="557439" y="1143000"/>
          <a:ext cx="8230961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18" name="Visio" r:id="rId7" imgW="5010049" imgH="2667000" progId="Visio.Drawing.15">
                  <p:embed/>
                </p:oleObj>
              </mc:Choice>
              <mc:Fallback>
                <p:oleObj name="Visio" r:id="rId7" imgW="5010049" imgH="26670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7439" y="1143000"/>
                        <a:ext cx="8230961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167016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6096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rgbClr val="0070C0"/>
                </a:solidFill>
              </a:rPr>
              <a:t>Datapath</a:t>
            </a:r>
            <a:r>
              <a:rPr lang="en-US" sz="2600" b="1" dirty="0">
                <a:solidFill>
                  <a:srgbClr val="0070C0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94569" y="4114800"/>
            <a:ext cx="344431" cy="1600200"/>
            <a:chOff x="8458200" y="4513943"/>
            <a:chExt cx="304800" cy="129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239000" y="4495800"/>
            <a:ext cx="171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Sent directly 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to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 err="1" smtClean="0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54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05600" y="2971800"/>
            <a:ext cx="200388" cy="930275"/>
            <a:chOff x="8458200" y="4513943"/>
            <a:chExt cx="304800" cy="1295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953977" y="2744450"/>
            <a:ext cx="2190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Sent through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Conditional Logic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first, then to </a:t>
            </a:r>
          </a:p>
          <a:p>
            <a:r>
              <a:rPr lang="en-US" sz="2200" b="1" dirty="0" err="1" smtClean="0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94569" y="4114800"/>
            <a:ext cx="344431" cy="1600200"/>
            <a:chOff x="8458200" y="4513943"/>
            <a:chExt cx="304800" cy="1295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239000" y="4495800"/>
            <a:ext cx="171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Sent directly 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to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 err="1" smtClean="0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10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81000" y="1066800"/>
            <a:ext cx="6863239" cy="4648200"/>
            <a:chOff x="381000" y="1066800"/>
            <a:chExt cx="6863239" cy="4648200"/>
          </a:xfrm>
        </p:grpSpPr>
        <p:pic>
          <p:nvPicPr>
            <p:cNvPr id="2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0" y="990600"/>
            <a:ext cx="3657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These signals </a:t>
            </a:r>
            <a:r>
              <a:rPr lang="en-US" sz="2200" b="1" dirty="0" smtClean="0"/>
              <a:t>change the state</a:t>
            </a:r>
            <a:r>
              <a:rPr lang="en-US" sz="2200" dirty="0" smtClean="0"/>
              <a:t>  (PC, RF, Memory)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If instruction shouldn’t execute, </a:t>
            </a:r>
            <a:r>
              <a:rPr lang="en-US" sz="2200" b="1" dirty="0" smtClean="0"/>
              <a:t>forced to 0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53977" y="2744450"/>
            <a:ext cx="21900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Sent through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Conditional Logic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first, then to </a:t>
            </a:r>
          </a:p>
          <a:p>
            <a:r>
              <a:rPr lang="en-US" sz="2200" b="1" dirty="0" err="1" smtClean="0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705600" y="2971800"/>
            <a:ext cx="200388" cy="930275"/>
            <a:chOff x="8458200" y="4513943"/>
            <a:chExt cx="304800" cy="12954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894569" y="4114800"/>
            <a:ext cx="344431" cy="1600200"/>
            <a:chOff x="8458200" y="4513943"/>
            <a:chExt cx="304800" cy="1295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58200" y="45139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763000" y="4513943"/>
              <a:ext cx="0" cy="129540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458200" y="5809343"/>
              <a:ext cx="3048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239000" y="4495800"/>
            <a:ext cx="171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C00000"/>
                </a:solidFill>
              </a:rPr>
              <a:t>Sent directly </a:t>
            </a:r>
          </a:p>
          <a:p>
            <a:r>
              <a:rPr lang="en-US" sz="2200" b="1" dirty="0" smtClean="0">
                <a:solidFill>
                  <a:srgbClr val="C00000"/>
                </a:solidFill>
              </a:rPr>
              <a:t>to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 err="1" smtClean="0">
                <a:solidFill>
                  <a:srgbClr val="C00000"/>
                </a:solidFill>
              </a:rPr>
              <a:t>datapath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638800" y="2819400"/>
            <a:ext cx="1238977" cy="1219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00800" y="2438400"/>
            <a:ext cx="152400" cy="38225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929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1066800"/>
            <a:ext cx="5400582" cy="3657600"/>
            <a:chOff x="381000" y="1066800"/>
            <a:chExt cx="6863239" cy="4648200"/>
          </a:xfrm>
        </p:grpSpPr>
        <p:pic>
          <p:nvPicPr>
            <p:cNvPr id="1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1187708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smtClean="0"/>
              <a:t>FlagW</a:t>
            </a:r>
            <a:r>
              <a:rPr lang="en-US" sz="2200" b="1" baseline="-25000" dirty="0" smtClean="0"/>
              <a:t>1:0</a:t>
            </a:r>
            <a:r>
              <a:rPr lang="en-US" sz="2200" b="1" dirty="0" smtClean="0"/>
              <a:t>:</a:t>
            </a:r>
            <a:r>
              <a:rPr lang="en-US" sz="2200" dirty="0" smtClean="0"/>
              <a:t> Flag Write signal, asserted when </a:t>
            </a:r>
            <a:r>
              <a:rPr lang="en-US" sz="2200" i="1" dirty="0" err="1" smtClean="0"/>
              <a:t>ALUFlags</a:t>
            </a:r>
            <a:r>
              <a:rPr lang="en-US" sz="2200" dirty="0" smtClean="0"/>
              <a:t> should be saved (i.e., on instruction with S=1)</a:t>
            </a:r>
          </a:p>
        </p:txBody>
      </p:sp>
      <p:sp>
        <p:nvSpPr>
          <p:cNvPr id="14" name="Oval 13"/>
          <p:cNvSpPr/>
          <p:nvPr/>
        </p:nvSpPr>
        <p:spPr>
          <a:xfrm>
            <a:off x="2285999" y="2057400"/>
            <a:ext cx="990601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3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1066800"/>
            <a:ext cx="5400582" cy="3657600"/>
            <a:chOff x="381000" y="1066800"/>
            <a:chExt cx="6863239" cy="4648200"/>
          </a:xfrm>
        </p:grpSpPr>
        <p:pic>
          <p:nvPicPr>
            <p:cNvPr id="1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1187708"/>
            <a:ext cx="373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smtClean="0"/>
              <a:t>FlagW</a:t>
            </a:r>
            <a:r>
              <a:rPr lang="en-US" sz="2200" b="1" baseline="-25000" dirty="0" smtClean="0"/>
              <a:t>1:0</a:t>
            </a:r>
            <a:r>
              <a:rPr lang="en-US" sz="2200" b="1" dirty="0" smtClean="0"/>
              <a:t>:</a:t>
            </a:r>
            <a:r>
              <a:rPr lang="en-US" sz="2200" dirty="0" smtClean="0"/>
              <a:t> Flag Write signal, asserted when </a:t>
            </a:r>
            <a:r>
              <a:rPr lang="en-US" sz="2200" i="1" dirty="0" err="1" smtClean="0"/>
              <a:t>ALUFlags</a:t>
            </a:r>
            <a:r>
              <a:rPr lang="en-US" sz="2200" dirty="0" smtClean="0"/>
              <a:t> should be saved (i.e., on instruction with S=1)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ourier" pitchFamily="49" charset="0"/>
              </a:rPr>
              <a:t>ADD</a:t>
            </a:r>
            <a:r>
              <a:rPr lang="en-US" sz="2200" dirty="0" smtClean="0"/>
              <a:t>, </a:t>
            </a:r>
            <a:r>
              <a:rPr lang="en-US" sz="2200" dirty="0" smtClean="0">
                <a:latin typeface="Courier" pitchFamily="49" charset="0"/>
              </a:rPr>
              <a:t>SUB</a:t>
            </a:r>
            <a:r>
              <a:rPr lang="en-US" sz="2200" dirty="0" smtClean="0"/>
              <a:t> update all flags (</a:t>
            </a:r>
            <a:r>
              <a:rPr lang="en-US" sz="2200" b="1" dirty="0" smtClean="0"/>
              <a:t>NZCV</a:t>
            </a:r>
            <a:r>
              <a:rPr lang="en-US" sz="22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ourier" pitchFamily="49" charset="0"/>
              </a:rPr>
              <a:t>AND</a:t>
            </a:r>
            <a:r>
              <a:rPr lang="en-US" sz="2200" dirty="0" smtClean="0"/>
              <a:t>, </a:t>
            </a:r>
            <a:r>
              <a:rPr lang="en-US" sz="2200" dirty="0" smtClean="0">
                <a:latin typeface="Courier" pitchFamily="49" charset="0"/>
              </a:rPr>
              <a:t>ORR</a:t>
            </a:r>
            <a:r>
              <a:rPr lang="en-US" sz="2200" dirty="0" smtClean="0"/>
              <a:t> only update </a:t>
            </a:r>
            <a:r>
              <a:rPr lang="en-US" sz="2200" b="1" dirty="0" smtClean="0"/>
              <a:t>NZ</a:t>
            </a:r>
            <a:r>
              <a:rPr lang="en-US" sz="2200" dirty="0" smtClean="0"/>
              <a:t> flags</a:t>
            </a:r>
          </a:p>
        </p:txBody>
      </p:sp>
      <p:sp>
        <p:nvSpPr>
          <p:cNvPr id="14" name="Oval 13"/>
          <p:cNvSpPr/>
          <p:nvPr/>
        </p:nvSpPr>
        <p:spPr>
          <a:xfrm>
            <a:off x="2285999" y="2057400"/>
            <a:ext cx="990601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62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1066800"/>
            <a:ext cx="5400582" cy="3657600"/>
            <a:chOff x="381000" y="1066800"/>
            <a:chExt cx="6863239" cy="4648200"/>
          </a:xfrm>
        </p:grpSpPr>
        <p:pic>
          <p:nvPicPr>
            <p:cNvPr id="11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1187708"/>
            <a:ext cx="373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smtClean="0"/>
              <a:t>FlagW</a:t>
            </a:r>
            <a:r>
              <a:rPr lang="en-US" sz="2200" b="1" baseline="-25000" dirty="0" smtClean="0"/>
              <a:t>1:0</a:t>
            </a:r>
            <a:r>
              <a:rPr lang="en-US" sz="2200" b="1" dirty="0" smtClean="0"/>
              <a:t>:</a:t>
            </a:r>
            <a:r>
              <a:rPr lang="en-US" sz="2200" dirty="0" smtClean="0"/>
              <a:t> Flag Write signal, asserted when </a:t>
            </a:r>
            <a:r>
              <a:rPr lang="en-US" sz="2200" i="1" dirty="0" err="1" smtClean="0"/>
              <a:t>ALUFlags</a:t>
            </a:r>
            <a:r>
              <a:rPr lang="en-US" sz="2200" dirty="0" smtClean="0"/>
              <a:t> should be saved (i.e., on instruction with S=1)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ourier" pitchFamily="49" charset="0"/>
              </a:rPr>
              <a:t>ADD</a:t>
            </a:r>
            <a:r>
              <a:rPr lang="en-US" sz="2200" dirty="0" smtClean="0"/>
              <a:t>, </a:t>
            </a:r>
            <a:r>
              <a:rPr lang="en-US" sz="2200" dirty="0" smtClean="0">
                <a:latin typeface="Courier" pitchFamily="49" charset="0"/>
              </a:rPr>
              <a:t>SUB</a:t>
            </a:r>
            <a:r>
              <a:rPr lang="en-US" sz="2200" dirty="0" smtClean="0"/>
              <a:t> update all flags (</a:t>
            </a:r>
            <a:r>
              <a:rPr lang="en-US" sz="2200" b="1" dirty="0" smtClean="0"/>
              <a:t>NZCV</a:t>
            </a:r>
            <a:r>
              <a:rPr lang="en-US" sz="22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ourier" pitchFamily="49" charset="0"/>
              </a:rPr>
              <a:t>AND</a:t>
            </a:r>
            <a:r>
              <a:rPr lang="en-US" sz="2200" dirty="0" smtClean="0"/>
              <a:t>, </a:t>
            </a:r>
            <a:r>
              <a:rPr lang="en-US" sz="2200" dirty="0" smtClean="0">
                <a:latin typeface="Courier" pitchFamily="49" charset="0"/>
              </a:rPr>
              <a:t>ORR</a:t>
            </a:r>
            <a:r>
              <a:rPr lang="en-US" sz="2200" dirty="0" smtClean="0"/>
              <a:t> only update </a:t>
            </a:r>
            <a:r>
              <a:rPr lang="en-US" sz="2200" b="1" dirty="0" smtClean="0"/>
              <a:t>NZ</a:t>
            </a:r>
            <a:r>
              <a:rPr lang="en-US" sz="2200" dirty="0" smtClean="0"/>
              <a:t> flags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So, two bits needed:</a:t>
            </a:r>
          </a:p>
          <a:p>
            <a:pPr lvl="1"/>
            <a:r>
              <a:rPr lang="en-US" sz="2200" b="1" i="1" dirty="0"/>
              <a:t>	</a:t>
            </a:r>
            <a:r>
              <a:rPr lang="en-US" sz="2200" b="1" i="1" dirty="0" smtClean="0"/>
              <a:t>FlagW</a:t>
            </a:r>
            <a:r>
              <a:rPr lang="en-US" sz="2200" b="1" baseline="-25000" dirty="0" smtClean="0"/>
              <a:t>1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1: </a:t>
            </a:r>
            <a:r>
              <a:rPr lang="en-US" sz="2200" i="1" dirty="0" smtClean="0"/>
              <a:t>NZ </a:t>
            </a:r>
            <a:r>
              <a:rPr lang="en-US" sz="2200" dirty="0" smtClean="0"/>
              <a:t>saved  	(</a:t>
            </a:r>
            <a:r>
              <a:rPr lang="en-US" sz="2200" i="1" dirty="0" smtClean="0"/>
              <a:t>ALUFlags</a:t>
            </a:r>
            <a:r>
              <a:rPr lang="en-US" sz="2200" baseline="-25000" dirty="0" smtClean="0"/>
              <a:t>3:2</a:t>
            </a:r>
            <a:r>
              <a:rPr lang="en-US" sz="2200" dirty="0" smtClean="0"/>
              <a:t> saved)</a:t>
            </a:r>
          </a:p>
          <a:p>
            <a:pPr lvl="1"/>
            <a:r>
              <a:rPr lang="en-US" sz="2200" b="1" i="1" dirty="0" smtClean="0"/>
              <a:t>	FlagW</a:t>
            </a:r>
            <a:r>
              <a:rPr lang="en-US" sz="2200" b="1" baseline="-25000" dirty="0" smtClean="0"/>
              <a:t>0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1: </a:t>
            </a:r>
            <a:r>
              <a:rPr lang="en-US" sz="2200" i="1" dirty="0" smtClean="0"/>
              <a:t>CV</a:t>
            </a:r>
            <a:r>
              <a:rPr lang="en-US" sz="2200" dirty="0" smtClean="0"/>
              <a:t> saved 	(</a:t>
            </a:r>
            <a:r>
              <a:rPr lang="en-US" sz="2200" i="1" dirty="0" smtClean="0"/>
              <a:t>ALUFlags</a:t>
            </a:r>
            <a:r>
              <a:rPr lang="en-US" sz="2200" baseline="-25000" dirty="0" smtClean="0"/>
              <a:t>1:0</a:t>
            </a:r>
            <a:r>
              <a:rPr lang="en-US" sz="2200" dirty="0" smtClean="0"/>
              <a:t> saved)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4" name="Oval 13"/>
          <p:cNvSpPr/>
          <p:nvPr/>
        </p:nvSpPr>
        <p:spPr>
          <a:xfrm>
            <a:off x="2285999" y="2057400"/>
            <a:ext cx="990601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62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52618" y="1098429"/>
            <a:ext cx="6924582" cy="4689745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652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1066800"/>
            <a:ext cx="7772400" cy="4721374"/>
            <a:chOff x="990600" y="1066800"/>
            <a:chExt cx="7772400" cy="4721374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029200" y="1066800"/>
              <a:ext cx="3733800" cy="30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0600" y="1066800"/>
              <a:ext cx="4267200" cy="133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6580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PC Logic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179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</a:rPr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PC Logic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508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rgbClr val="0070C0"/>
                </a:solidFill>
              </a:rPr>
              <a:t>Multicycle</a:t>
            </a:r>
            <a:r>
              <a:rPr lang="en-US" b="1" dirty="0" smtClean="0">
                <a:solidFill>
                  <a:srgbClr val="0070C0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</a:t>
            </a:r>
            <a:r>
              <a:rPr lang="en-US" dirty="0" smtClean="0"/>
              <a:t>broken up 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7143705"/>
              </p:ext>
            </p:extLst>
          </p:nvPr>
        </p:nvGraphicFramePr>
        <p:xfrm>
          <a:off x="609600" y="1295400"/>
          <a:ext cx="7696196" cy="4038599"/>
        </p:xfrm>
        <a:graphic>
          <a:graphicData uri="http://schemas.openxmlformats.org/drawingml/2006/table">
            <a:tbl>
              <a:tblPr/>
              <a:tblGrid>
                <a:gridCol w="492557"/>
                <a:gridCol w="664951"/>
                <a:gridCol w="664951"/>
                <a:gridCol w="1094763"/>
                <a:gridCol w="374003"/>
                <a:gridCol w="526089"/>
                <a:gridCol w="554127"/>
                <a:gridCol w="664951"/>
                <a:gridCol w="776699"/>
                <a:gridCol w="553203"/>
                <a:gridCol w="664951"/>
                <a:gridCol w="664951"/>
              </a:tblGrid>
              <a:tr h="15034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ImmSrc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RegSrc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DP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DP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Imm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LDR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6479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</a:rPr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PC Logic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1079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38" name="Picture 1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83" y="1828800"/>
            <a:ext cx="438074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675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0032720"/>
              </p:ext>
            </p:extLst>
          </p:nvPr>
        </p:nvGraphicFramePr>
        <p:xfrm>
          <a:off x="533400" y="1981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/>
                <a:gridCol w="1496291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9064" name="Picture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</a:rPr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PC Logic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3843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5209612"/>
              </p:ext>
            </p:extLst>
          </p:nvPr>
        </p:nvGraphicFramePr>
        <p:xfrm>
          <a:off x="1066801" y="1097280"/>
          <a:ext cx="7162799" cy="3931920"/>
        </p:xfrm>
        <a:graphic>
          <a:graphicData uri="http://schemas.openxmlformats.org/drawingml/2006/table">
            <a:tbl>
              <a:tblPr/>
              <a:tblGrid>
                <a:gridCol w="1012135"/>
                <a:gridCol w="1167848"/>
                <a:gridCol w="1239676"/>
                <a:gridCol w="940306"/>
                <a:gridCol w="1712843"/>
                <a:gridCol w="1089991"/>
              </a:tblGrid>
              <a:tr h="56665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4:1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cmd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FlagW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DP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rowSpan="8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5029200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 smtClean="0">
                <a:solidFill>
                  <a:srgbClr val="0070C0"/>
                </a:solidFill>
              </a:rPr>
              <a:t>FlagW</a:t>
            </a:r>
            <a:r>
              <a:rPr lang="en-US" sz="2200" b="1" baseline="-25000" dirty="0" smtClean="0">
                <a:solidFill>
                  <a:srgbClr val="0070C0"/>
                </a:solidFill>
              </a:rPr>
              <a:t>1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1: </a:t>
            </a:r>
            <a:r>
              <a:rPr lang="en-US" sz="2200" i="1" dirty="0" smtClean="0"/>
              <a:t>NZ</a:t>
            </a:r>
            <a:r>
              <a:rPr lang="en-US" sz="2200" dirty="0" smtClean="0"/>
              <a:t> (</a:t>
            </a:r>
            <a:r>
              <a:rPr lang="en-US" sz="2200" i="1" dirty="0" smtClean="0"/>
              <a:t>Flags</a:t>
            </a:r>
            <a:r>
              <a:rPr lang="en-US" sz="2200" baseline="-25000" dirty="0" smtClean="0"/>
              <a:t>3:2</a:t>
            </a:r>
            <a:r>
              <a:rPr lang="en-US" sz="2200" dirty="0" smtClean="0"/>
              <a:t>) should be saved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 smtClean="0">
                <a:solidFill>
                  <a:srgbClr val="0070C0"/>
                </a:solidFill>
              </a:rPr>
              <a:t>FlagW</a:t>
            </a:r>
            <a:r>
              <a:rPr lang="en-US" sz="2200" b="1" baseline="-25000" dirty="0" smtClean="0">
                <a:solidFill>
                  <a:srgbClr val="0070C0"/>
                </a:solidFill>
              </a:rPr>
              <a:t>0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1: </a:t>
            </a:r>
            <a:r>
              <a:rPr lang="en-US" sz="2200" i="1" dirty="0" smtClean="0"/>
              <a:t>CV</a:t>
            </a:r>
            <a:r>
              <a:rPr lang="en-US" sz="2200" dirty="0" smtClean="0"/>
              <a:t> (</a:t>
            </a:r>
            <a:r>
              <a:rPr lang="en-US" sz="2200" i="1" dirty="0" smtClean="0"/>
              <a:t>Flags</a:t>
            </a:r>
            <a:r>
              <a:rPr lang="en-US" sz="2200" baseline="-25000" dirty="0" smtClean="0"/>
              <a:t>1:0</a:t>
            </a:r>
            <a:r>
              <a:rPr lang="en-US" sz="2200" dirty="0" smtClean="0"/>
              <a:t>) should be saved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5573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8669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28473"/>
            <a:ext cx="4419600" cy="480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363450"/>
            <a:ext cx="243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Submodules: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Main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ALU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70C0"/>
                </a:solidFill>
              </a:rPr>
              <a:t>PC Logic</a:t>
            </a:r>
            <a:endParaRPr lang="en-US" sz="2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30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685800" y="914400"/>
            <a:ext cx="76962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i="1" dirty="0"/>
              <a:t> </a:t>
            </a:r>
            <a:r>
              <a:rPr lang="en-US" sz="2400" b="1" i="1" dirty="0" smtClean="0"/>
              <a:t>     PCS</a:t>
            </a:r>
            <a:r>
              <a:rPr lang="en-US" sz="2400" b="1" dirty="0" smtClean="0"/>
              <a:t> = 1 if PC is written by an instruction or branch (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ym typeface="Wingdings" panose="05000000000000000000" pitchFamily="2" charset="2"/>
              </a:rPr>
              <a:t>)</a:t>
            </a:r>
            <a:r>
              <a:rPr lang="en-US" sz="2400" b="1" dirty="0" smtClean="0">
                <a:sym typeface="Wingdings" panose="05000000000000000000" pitchFamily="2" charset="2"/>
              </a:rPr>
              <a:t>:</a:t>
            </a: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/>
              <a:t>		</a:t>
            </a:r>
            <a:r>
              <a:rPr lang="en-US" sz="2400" i="1" dirty="0" smtClean="0"/>
              <a:t>PCS</a:t>
            </a:r>
            <a:r>
              <a:rPr lang="en-US" sz="2400" dirty="0" smtClean="0"/>
              <a:t> = ((</a:t>
            </a:r>
            <a:r>
              <a:rPr lang="en-US" sz="2400" i="1" dirty="0" smtClean="0"/>
              <a:t>Rd</a:t>
            </a:r>
            <a:r>
              <a:rPr lang="en-US" sz="2400" dirty="0" smtClean="0"/>
              <a:t> == 15) &amp; </a:t>
            </a:r>
            <a:r>
              <a:rPr lang="en-US" sz="2400" i="1" dirty="0" err="1" smtClean="0"/>
              <a:t>RegW</a:t>
            </a:r>
            <a:r>
              <a:rPr lang="en-US" sz="2400" dirty="0" smtClean="0"/>
              <a:t>) | </a:t>
            </a:r>
            <a:r>
              <a:rPr lang="en-US" sz="2400" i="1" dirty="0" smtClean="0"/>
              <a:t>Branch</a:t>
            </a:r>
            <a:endParaRPr lang="en-US" sz="2400" i="1" dirty="0">
              <a:latin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Single-Cycle Control: PC Logic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367268"/>
              </p:ext>
            </p:extLst>
          </p:nvPr>
        </p:nvGraphicFramePr>
        <p:xfrm>
          <a:off x="1331686" y="1752600"/>
          <a:ext cx="6593114" cy="3509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10" name="Visio" r:id="rId6" imgW="5010049" imgH="2667000" progId="Visio.Drawing.15">
                  <p:embed/>
                </p:oleObj>
              </mc:Choice>
              <mc:Fallback>
                <p:oleObj name="Visio" r:id="rId6" imgW="5010049" imgH="26670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86" y="1752600"/>
                        <a:ext cx="6593114" cy="35096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331686" y="5181600"/>
            <a:ext cx="685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If instruction is executed:   </a:t>
            </a:r>
            <a:r>
              <a:rPr lang="en-US" sz="2200" b="1" i="1" dirty="0" err="1" smtClean="0"/>
              <a:t>PCSrc</a:t>
            </a:r>
            <a:r>
              <a:rPr lang="en-US" sz="2200" b="1" dirty="0" smtClean="0"/>
              <a:t> = </a:t>
            </a:r>
            <a:r>
              <a:rPr lang="en-US" sz="2200" b="1" i="1" dirty="0" smtClean="0"/>
              <a:t>PCS</a:t>
            </a:r>
            <a:endParaRPr lang="en-US" sz="2200" b="1" dirty="0"/>
          </a:p>
          <a:p>
            <a:r>
              <a:rPr lang="en-US" sz="2200" b="1" dirty="0" smtClean="0"/>
              <a:t>Else			      </a:t>
            </a:r>
            <a:r>
              <a:rPr lang="en-US" sz="2200" b="1" i="1" dirty="0" err="1" smtClean="0"/>
              <a:t>PCSrc</a:t>
            </a:r>
            <a:r>
              <a:rPr lang="en-US" sz="2200" b="1" dirty="0" smtClean="0"/>
              <a:t> = 0 (i.e., PC = PC + 4)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1677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52618" y="1098429"/>
            <a:ext cx="6924582" cy="4689745"/>
            <a:chOff x="381000" y="1066800"/>
            <a:chExt cx="6863239" cy="4648200"/>
          </a:xfrm>
        </p:grpSpPr>
        <p:pic>
          <p:nvPicPr>
            <p:cNvPr id="14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6710839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81000" y="52578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6945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Control: Cond.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857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Execution </a:t>
            </a:r>
            <a:r>
              <a:rPr lang="en-US" sz="2400" b="1" dirty="0">
                <a:solidFill>
                  <a:srgbClr val="0070C0"/>
                </a:solidFill>
              </a:rPr>
              <a:t>Time = </a:t>
            </a:r>
            <a:r>
              <a:rPr lang="en-US" sz="2400" b="1" dirty="0" smtClean="0">
                <a:solidFill>
                  <a:srgbClr val="0070C0"/>
                </a:solidFill>
              </a:rPr>
              <a:t>(#instructions</a:t>
            </a:r>
            <a:r>
              <a:rPr lang="en-US" sz="2400" b="1" dirty="0">
                <a:solidFill>
                  <a:srgbClr val="0070C0"/>
                </a:solidFill>
              </a:rPr>
              <a:t>)(cycles/instruction)(seconds/cycle</a:t>
            </a:r>
            <a:r>
              <a:rPr lang="en-US" sz="24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= IPC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Conditional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264680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Function: </a:t>
            </a:r>
            <a:r>
              <a:rPr lang="en-US" sz="2200" dirty="0" smtClean="0"/>
              <a:t>	</a:t>
            </a:r>
          </a:p>
          <a:p>
            <a:pPr marL="457200" indent="-457200">
              <a:buAutoNum type="arabicPeriod"/>
            </a:pPr>
            <a:r>
              <a:rPr lang="en-US" sz="2200" dirty="0" smtClean="0"/>
              <a:t>Check if instruction should execute (if not, force </a:t>
            </a:r>
            <a:r>
              <a:rPr lang="en-US" sz="2200" dirty="0" err="1" smtClean="0"/>
              <a:t>PCSrc</a:t>
            </a:r>
            <a:r>
              <a:rPr lang="en-US" sz="2200" dirty="0" smtClean="0"/>
              <a:t>, </a:t>
            </a:r>
            <a:r>
              <a:rPr lang="en-US" sz="2200" dirty="0" err="1" smtClean="0"/>
              <a:t>RegWrite</a:t>
            </a:r>
            <a:r>
              <a:rPr lang="en-US" sz="2200" dirty="0" smtClean="0"/>
              <a:t>, and </a:t>
            </a:r>
            <a:r>
              <a:rPr lang="en-US" sz="2200" dirty="0" err="1" smtClean="0"/>
              <a:t>MemWrite</a:t>
            </a:r>
            <a:r>
              <a:rPr lang="en-US" sz="2200" dirty="0" smtClean="0"/>
              <a:t> to 0)</a:t>
            </a:r>
            <a:endParaRPr lang="en-US" sz="2200" dirty="0"/>
          </a:p>
          <a:p>
            <a:pPr marL="457200" indent="-457200">
              <a:buAutoNum type="arabicPeriod"/>
            </a:pPr>
            <a:r>
              <a:rPr lang="en-US" sz="2200" dirty="0" smtClean="0"/>
              <a:t>Possibly update Status Register (Flags</a:t>
            </a:r>
            <a:r>
              <a:rPr lang="en-US" sz="2200" baseline="-25000" dirty="0" smtClean="0"/>
              <a:t>3:0</a:t>
            </a:r>
            <a:r>
              <a:rPr lang="en-US" sz="2200" dirty="0" smtClean="0"/>
              <a:t>)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592550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Conditional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264680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Function: </a:t>
            </a:r>
            <a:r>
              <a:rPr lang="en-US" sz="2200" dirty="0" smtClean="0"/>
              <a:t>	</a:t>
            </a:r>
          </a:p>
          <a:p>
            <a:pPr marL="457200" indent="-457200">
              <a:buAutoNum type="arabicPeriod"/>
            </a:pPr>
            <a:r>
              <a:rPr lang="en-US" sz="2200" b="1" dirty="0" smtClean="0"/>
              <a:t>Check if instruction should execute (if not, force </a:t>
            </a:r>
            <a:r>
              <a:rPr lang="en-US" sz="2200" b="1" dirty="0" err="1" smtClean="0"/>
              <a:t>PCSrc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RegWrite</a:t>
            </a:r>
            <a:r>
              <a:rPr lang="en-US" sz="2200" b="1" dirty="0" smtClean="0"/>
              <a:t>, and </a:t>
            </a:r>
            <a:r>
              <a:rPr lang="en-US" sz="2200" b="1" dirty="0" err="1" smtClean="0"/>
              <a:t>MemWrite</a:t>
            </a:r>
            <a:r>
              <a:rPr lang="en-US" sz="2200" b="1" dirty="0" smtClean="0"/>
              <a:t> to 0)</a:t>
            </a:r>
            <a:endParaRPr lang="en-US" sz="2200" b="1" dirty="0"/>
          </a:p>
          <a:p>
            <a:pPr marL="457200" indent="-457200">
              <a:buAutoNum type="arabicPeriod"/>
            </a:pPr>
            <a:r>
              <a:rPr lang="en-US" sz="2200" dirty="0" smtClean="0"/>
              <a:t>Possibly update Status Register (Flags</a:t>
            </a:r>
            <a:r>
              <a:rPr lang="en-US" sz="2200" baseline="-25000" dirty="0" smtClean="0"/>
              <a:t>3:0</a:t>
            </a:r>
            <a:r>
              <a:rPr lang="en-US" sz="2200" dirty="0" smtClean="0"/>
              <a:t>)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1957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Single-Cycle Control: Conditional Logic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86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Conditional Logic: Conditional Execution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Depending on condition mnemonic (</a:t>
            </a:r>
            <a:r>
              <a:rPr lang="en-US" sz="2200" b="1" i="1" dirty="0" smtClean="0"/>
              <a:t>Cond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) and condition flags (</a:t>
            </a:r>
            <a:r>
              <a:rPr lang="en-US" sz="2200" b="1" i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) the instruction is executed (</a:t>
            </a:r>
            <a:r>
              <a:rPr lang="en-US" sz="2200" b="1" i="1" dirty="0" err="1" smtClean="0"/>
              <a:t>CondEx</a:t>
            </a:r>
            <a:r>
              <a:rPr lang="en-US" sz="2200" dirty="0" smtClean="0"/>
              <a:t> = 1)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87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Depending on condition mnemonic (</a:t>
            </a:r>
            <a:r>
              <a:rPr lang="en-US" sz="2200" b="1" i="1" dirty="0" smtClean="0"/>
              <a:t>Cond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) and condition flags (</a:t>
            </a:r>
            <a:r>
              <a:rPr lang="en-US" sz="2200" b="1" i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) the instruction is executed (</a:t>
            </a:r>
            <a:r>
              <a:rPr lang="en-US" sz="2200" b="1" i="1" dirty="0" err="1" smtClean="0"/>
              <a:t>CondEx</a:t>
            </a:r>
            <a:r>
              <a:rPr lang="en-US" sz="2200" dirty="0" smtClean="0"/>
              <a:t> = 1)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 is the </a:t>
            </a:r>
            <a:r>
              <a:rPr lang="en-US" sz="2200" b="1" dirty="0" smtClean="0">
                <a:solidFill>
                  <a:srgbClr val="0070C0"/>
                </a:solidFill>
              </a:rPr>
              <a:t>status register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8759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Conditional Logic: Conditional Execution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954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294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264210"/>
                  </p:ext>
                </p:extLst>
              </p:nvPr>
            </p:nvGraphicFramePr>
            <p:xfrm>
              <a:off x="844301" y="779055"/>
              <a:ext cx="7568199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299"/>
                    <a:gridCol w="1461231"/>
                    <a:gridCol w="3316824"/>
                    <a:gridCol w="1881845"/>
                  </a:tblGrid>
                  <a:tr h="298019">
                    <a:tc>
                      <a:txBody>
                        <a:bodyPr/>
                        <a:lstStyle/>
                        <a:p>
                          <a:r>
                            <a:rPr lang="en-US" i="0" dirty="0" smtClean="0">
                              <a:latin typeface="+mj-lt"/>
                              <a:cs typeface="Courier New" panose="02070309020205020404" pitchFamily="49" charset="0"/>
                            </a:rPr>
                            <a:t>Cond</a:t>
                          </a:r>
                          <a:r>
                            <a:rPr lang="en-US" i="0" baseline="-25000" dirty="0" smtClean="0">
                              <a:latin typeface="+mj-lt"/>
                              <a:cs typeface="Courier New" panose="02070309020205020404" pitchFamily="49" charset="0"/>
                            </a:rPr>
                            <a:t>3:0</a:t>
                          </a:r>
                          <a:endParaRPr lang="en-US" i="0" baseline="-25000" dirty="0">
                            <a:latin typeface="+mj-lt"/>
                            <a:cs typeface="Courier New" panose="02070309020205020404" pitchFamily="49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Mnemonic</a:t>
                          </a:r>
                          <a:endParaRPr lang="en-US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CondEx</a:t>
                          </a:r>
                          <a:endParaRPr lang="en-US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24872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EQ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NE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Not 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𝑍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CS /</a:t>
                          </a:r>
                          <a:r>
                            <a:rPr lang="en-US" sz="1600" baseline="0" dirty="0" smtClean="0"/>
                            <a:t> HS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Carry set / Unsigned higher or same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0011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CC /</a:t>
                          </a:r>
                          <a:r>
                            <a:rPr lang="en-US" sz="1600" baseline="0" dirty="0" smtClean="0"/>
                            <a:t> LO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Carry clear / Unsigned</a:t>
                          </a:r>
                          <a:r>
                            <a:rPr lang="en-US" sz="1600" baseline="0" dirty="0" smtClean="0"/>
                            <a:t> lower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MI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Minus / Negative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Plus / Positive of zero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VS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Overflow / Overflow set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0111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VC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No</a:t>
                          </a:r>
                          <a:r>
                            <a:rPr lang="en-US" sz="1600" baseline="0" dirty="0" smtClean="0"/>
                            <a:t> overflow / Overflow clear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𝑉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HI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Unsigned higher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𝑍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Unsigned</a:t>
                          </a:r>
                          <a:r>
                            <a:rPr lang="en-US" sz="1600" baseline="0" dirty="0" smtClean="0"/>
                            <a:t> lower or same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𝑍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𝑂𝑅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GE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</a:t>
                          </a:r>
                          <a:r>
                            <a:rPr lang="en-US" sz="1600" baseline="0" dirty="0" smtClean="0"/>
                            <a:t> greater than or 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𝑁</m:t>
                                    </m:r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⊕</m:t>
                                    </m:r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𝑉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1011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LT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 less than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𝑁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⊕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1100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GT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 greater than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𝑍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(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𝑁</m:t>
                                    </m:r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⊕</m:t>
                                    </m:r>
                                    <m:r>
                                      <a:rPr lang="en-US" sz="1800" i="1">
                                        <a:solidFill>
                                          <a:srgbClr val="231F20"/>
                                        </a:solidFill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𝑉</m:t>
                                    </m:r>
                                  </m:e>
                                </m:ba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77778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1101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 less than or 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𝑍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𝑂𝑅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 (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𝑁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⊕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𝑉</m:t>
                                </m:r>
                                <m:r>
                                  <a:rPr lang="en-US" sz="1800" i="1">
                                    <a:solidFill>
                                      <a:srgbClr val="231F20"/>
                                    </a:solidFill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12742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1110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AL (or none)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Always / unconditional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231F20"/>
                              </a:solidFill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ignored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264210"/>
                  </p:ext>
                </p:extLst>
              </p:nvPr>
            </p:nvGraphicFramePr>
            <p:xfrm>
              <a:off x="844301" y="779055"/>
              <a:ext cx="7568199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299"/>
                    <a:gridCol w="1461231"/>
                    <a:gridCol w="3316824"/>
                    <a:gridCol w="1881845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i="0" dirty="0" smtClean="0">
                              <a:latin typeface="+mj-lt"/>
                              <a:cs typeface="Courier New" panose="02070309020205020404" pitchFamily="49" charset="0"/>
                            </a:rPr>
                            <a:t>Cond</a:t>
                          </a:r>
                          <a:r>
                            <a:rPr lang="en-US" i="0" baseline="-25000" dirty="0" smtClean="0">
                              <a:latin typeface="+mj-lt"/>
                              <a:cs typeface="Courier New" panose="02070309020205020404" pitchFamily="49" charset="0"/>
                            </a:rPr>
                            <a:t>3:0</a:t>
                          </a:r>
                          <a:endParaRPr lang="en-US" i="0" baseline="-25000" dirty="0">
                            <a:latin typeface="+mj-lt"/>
                            <a:cs typeface="Courier New" panose="02070309020205020404" pitchFamily="49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Mnemonic</a:t>
                          </a:r>
                          <a:endParaRPr lang="en-US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CondEx</a:t>
                          </a:r>
                          <a:endParaRPr lang="en-US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EQ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118182" r="-324" b="-14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NE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Not 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218182" r="-324" b="-13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CS /</a:t>
                          </a:r>
                          <a:r>
                            <a:rPr lang="en-US" sz="1600" baseline="0" dirty="0" smtClean="0"/>
                            <a:t> HS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Carry set / Unsigned higher or same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318182" r="-324" b="-12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0011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CC /</a:t>
                          </a:r>
                          <a:r>
                            <a:rPr lang="en-US" sz="1600" baseline="0" dirty="0" smtClean="0"/>
                            <a:t> LO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Carry clear / Unsigned</a:t>
                          </a:r>
                          <a:r>
                            <a:rPr lang="en-US" sz="1600" baseline="0" dirty="0" smtClean="0"/>
                            <a:t> lower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418182" r="-324" b="-11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MI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Minus / Negative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518182" r="-324" b="-10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Plus / Positive of zero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618182" r="-324" b="-9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VS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Overflow / Overflow set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718182" r="-324" b="-8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0111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VC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No</a:t>
                          </a:r>
                          <a:r>
                            <a:rPr lang="en-US" sz="1600" baseline="0" dirty="0" smtClean="0"/>
                            <a:t> overflow / Overflow clear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818182" r="-324" b="-7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HI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Unsigned higher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918182" r="-324" b="-6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Unsigned</a:t>
                          </a:r>
                          <a:r>
                            <a:rPr lang="en-US" sz="1600" baseline="0" dirty="0" smtClean="0"/>
                            <a:t> lower or same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1018182" r="-324" b="-5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GE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</a:t>
                          </a:r>
                          <a:r>
                            <a:rPr lang="en-US" sz="1600" baseline="0" dirty="0" smtClean="0"/>
                            <a:t> greater than or 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1118182" r="-324" b="-4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1011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LT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 less than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1218182" r="-324" b="-3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1100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GT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 greater than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1318182" r="-324" b="-2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1101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LE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Signed less than or equal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5"/>
                          <a:stretch>
                            <a:fillRect l="-301942" t="-1418182" r="-324" b="-123636"/>
                          </a:stretch>
                        </a:blipFill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1110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AL (or none)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/>
                            <a:t>Always / unconditional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231F20"/>
                              </a:solidFill>
                              <a:effectLst/>
                              <a:latin typeface="Times New Roman"/>
                              <a:ea typeface="Calibri"/>
                              <a:cs typeface="Times New Roman"/>
                            </a:rPr>
                            <a:t>ignored</a:t>
                          </a:r>
                          <a:endParaRPr lang="en-US" sz="18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385855" y="68759"/>
            <a:ext cx="868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Condition Mnemonics</a:t>
            </a:r>
            <a:endParaRPr lang="en-US" sz="4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066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628" y="4953000"/>
            <a:ext cx="8538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Example: </a:t>
            </a:r>
            <a:r>
              <a:rPr lang="en-US" sz="2200" dirty="0" smtClean="0"/>
              <a:t>	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R1, R2, R3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b="1" dirty="0" smtClean="0"/>
              <a:t>Cond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=1110 (unconditional)		=&gt; </a:t>
            </a:r>
            <a:r>
              <a:rPr lang="en-US" sz="2200" b="1" dirty="0" err="1" smtClean="0">
                <a:solidFill>
                  <a:srgbClr val="0070C0"/>
                </a:solidFill>
              </a:rPr>
              <a:t>CondEx</a:t>
            </a:r>
            <a:r>
              <a:rPr lang="en-US" sz="2200" dirty="0" smtClean="0"/>
              <a:t> = 1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	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 = NZCV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84892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Conditional Logic: Conditional Execution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9707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628" y="4953000"/>
            <a:ext cx="853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Example: </a:t>
            </a:r>
            <a:r>
              <a:rPr lang="en-US" sz="2200" dirty="0" smtClean="0"/>
              <a:t>	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EOREQ R5, R6, R7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b="1" dirty="0" smtClean="0"/>
              <a:t>Cond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=0000 (EQ): 	if </a:t>
            </a:r>
            <a:r>
              <a:rPr lang="en-US" sz="2200" b="1" dirty="0" smtClean="0"/>
              <a:t>Flags</a:t>
            </a:r>
            <a:r>
              <a:rPr lang="en-US" sz="2200" b="1" baseline="-25000" dirty="0" smtClean="0"/>
              <a:t>3:2</a:t>
            </a:r>
            <a:r>
              <a:rPr lang="en-US" sz="2200" dirty="0" smtClean="0"/>
              <a:t>=0100 	=&gt; </a:t>
            </a:r>
            <a:r>
              <a:rPr lang="en-US" sz="2200" b="1" dirty="0" err="1" smtClean="0">
                <a:solidFill>
                  <a:srgbClr val="0070C0"/>
                </a:solidFill>
              </a:rPr>
              <a:t>CondEx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smtClean="0"/>
              <a:t>= 1 </a:t>
            </a:r>
            <a:r>
              <a:rPr lang="en-US" sz="2200" dirty="0"/>
              <a:t>	</a:t>
            </a:r>
            <a:endParaRPr lang="en-US" sz="2200" dirty="0" smtClean="0"/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6096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2971800"/>
            <a:ext cx="838200" cy="1600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 = NZCV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84892"/>
            <a:ext cx="8305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Conditional Logic: Conditional Execution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23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68759"/>
            <a:ext cx="868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Conditional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6800" y="1098429"/>
            <a:ext cx="7086600" cy="4729358"/>
            <a:chOff x="1066800" y="1098429"/>
            <a:chExt cx="7086600" cy="4729358"/>
          </a:xfrm>
        </p:grpSpPr>
        <p:grpSp>
          <p:nvGrpSpPr>
            <p:cNvPr id="13" name="Group 12"/>
            <p:cNvGrpSpPr/>
            <p:nvPr/>
          </p:nvGrpSpPr>
          <p:grpSpPr>
            <a:xfrm>
              <a:off x="1152618" y="1098429"/>
              <a:ext cx="6924582" cy="4689745"/>
              <a:chOff x="381000" y="1066800"/>
              <a:chExt cx="6863239" cy="4648200"/>
            </a:xfrm>
          </p:grpSpPr>
          <p:pic>
            <p:nvPicPr>
              <p:cNvPr id="14" name="Picture 10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066800"/>
                <a:ext cx="6710839" cy="464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81000" y="5257800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066800" y="2514600"/>
              <a:ext cx="3048000" cy="3273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191000"/>
              <a:ext cx="4038600" cy="1636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264680"/>
            <a:ext cx="6629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Function: </a:t>
            </a:r>
            <a:r>
              <a:rPr lang="en-US" sz="2200" dirty="0" smtClean="0"/>
              <a:t>	</a:t>
            </a:r>
          </a:p>
          <a:p>
            <a:pPr marL="457200" indent="-457200">
              <a:buAutoNum type="arabicPeriod"/>
            </a:pPr>
            <a:r>
              <a:rPr lang="en-US" sz="2200" dirty="0" smtClean="0"/>
              <a:t>Check if instruction should execute (if not, force </a:t>
            </a:r>
            <a:r>
              <a:rPr lang="en-US" sz="2200" dirty="0" err="1" smtClean="0"/>
              <a:t>PCSrc</a:t>
            </a:r>
            <a:r>
              <a:rPr lang="en-US" sz="2200" dirty="0" smtClean="0"/>
              <a:t>, </a:t>
            </a:r>
            <a:r>
              <a:rPr lang="en-US" sz="2200" dirty="0" err="1" smtClean="0"/>
              <a:t>RegWrite</a:t>
            </a:r>
            <a:r>
              <a:rPr lang="en-US" sz="2200" dirty="0" smtClean="0"/>
              <a:t>, and </a:t>
            </a:r>
            <a:r>
              <a:rPr lang="en-US" sz="2200" dirty="0" err="1" smtClean="0"/>
              <a:t>MemWrite</a:t>
            </a:r>
            <a:r>
              <a:rPr lang="en-US" sz="2200" dirty="0" smtClean="0"/>
              <a:t> to 0)</a:t>
            </a:r>
            <a:endParaRPr lang="en-US" sz="2200" dirty="0"/>
          </a:p>
          <a:p>
            <a:pPr marL="457200" indent="-457200">
              <a:buAutoNum type="arabicPeriod"/>
            </a:pPr>
            <a:r>
              <a:rPr lang="en-US" sz="2200" b="1" dirty="0" smtClean="0"/>
              <a:t>Possibly update Status Register (Flags</a:t>
            </a:r>
            <a:r>
              <a:rPr lang="en-US" sz="2200" b="1" baseline="-25000" dirty="0" smtClean="0"/>
              <a:t>3:0</a:t>
            </a:r>
            <a:r>
              <a:rPr lang="en-US" sz="2200" b="1" dirty="0" smtClean="0"/>
              <a:t>)</a:t>
            </a:r>
          </a:p>
          <a:p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91957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7400" y="4953000"/>
            <a:ext cx="57934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Flags</a:t>
            </a:r>
            <a:r>
              <a:rPr lang="en-US" sz="2200" baseline="-25000" dirty="0" smtClean="0"/>
              <a:t>3:0</a:t>
            </a:r>
            <a:r>
              <a:rPr lang="en-US" sz="2200" dirty="0" smtClean="0"/>
              <a:t> </a:t>
            </a:r>
            <a:r>
              <a:rPr lang="en-US" sz="2200" b="1" dirty="0" smtClean="0"/>
              <a:t>updated</a:t>
            </a:r>
            <a:r>
              <a:rPr lang="en-US" sz="2200" dirty="0" smtClean="0"/>
              <a:t> (with ALUFlags</a:t>
            </a:r>
            <a:r>
              <a:rPr lang="en-US" sz="2200" baseline="-25000" dirty="0" smtClean="0"/>
              <a:t>3:0</a:t>
            </a:r>
            <a:r>
              <a:rPr lang="en-US" sz="2200" dirty="0" smtClean="0"/>
              <a:t>) if: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 smtClean="0"/>
              <a:t>FlagW</a:t>
            </a:r>
            <a:r>
              <a:rPr lang="en-US" sz="2000" dirty="0" smtClean="0"/>
              <a:t> is 1 (i.e., the instruction’s S-bit is 1) AND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 smtClean="0"/>
              <a:t>CondEx</a:t>
            </a:r>
            <a:r>
              <a:rPr lang="en-US" sz="2000" dirty="0" smtClean="0"/>
              <a:t> is 1 (the instruction should be executed)</a:t>
            </a: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590800" y="1828800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354759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 = NZCV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00300" y="3657600"/>
            <a:ext cx="8763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Conditional Logic: Update (Set) Flags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23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</a:t>
            </a:r>
            <a:r>
              <a:rPr lang="en-US" b="1" dirty="0" smtClean="0">
                <a:solidFill>
                  <a:srgbClr val="0070C0"/>
                </a:solidFill>
              </a:rPr>
              <a:t>subset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/>
              <a:t>of </a:t>
            </a:r>
            <a:r>
              <a:rPr lang="en-US" dirty="0" smtClean="0"/>
              <a:t>ARM instructions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2600" b="1" dirty="0" smtClean="0"/>
              <a:t>Data-processing instructions: </a:t>
            </a:r>
          </a:p>
          <a:p>
            <a:pPr lvl="2">
              <a:lnSpc>
                <a:spcPct val="90000"/>
              </a:lnSpc>
            </a:pP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200" b="1" dirty="0" smtClean="0">
                <a:solidFill>
                  <a:srgbClr val="0070C0"/>
                </a:solidFill>
              </a:rPr>
              <a:t>, </a:t>
            </a: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200" b="1" dirty="0" smtClean="0">
                <a:solidFill>
                  <a:srgbClr val="0070C0"/>
                </a:solidFill>
              </a:rPr>
              <a:t>, </a:t>
            </a: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200" b="1" dirty="0" smtClean="0">
                <a:solidFill>
                  <a:srgbClr val="0070C0"/>
                </a:solidFill>
              </a:rPr>
              <a:t>, </a:t>
            </a: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ORR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with </a:t>
            </a:r>
            <a:r>
              <a:rPr lang="en-US" sz="2000" dirty="0"/>
              <a:t>register and immediate </a:t>
            </a:r>
            <a:r>
              <a:rPr lang="en-US" sz="2000" dirty="0" smtClean="0"/>
              <a:t>Src2</a:t>
            </a:r>
            <a:r>
              <a:rPr lang="en-US" sz="2000" dirty="0"/>
              <a:t>, but </a:t>
            </a:r>
            <a:r>
              <a:rPr lang="en-US" sz="2000" b="1" dirty="0"/>
              <a:t>no </a:t>
            </a:r>
            <a:r>
              <a:rPr lang="en-US" sz="2000" b="1" dirty="0" smtClean="0"/>
              <a:t>shifts</a:t>
            </a:r>
            <a:r>
              <a:rPr lang="en-US" sz="2200" b="1" dirty="0" smtClean="0">
                <a:latin typeface="Courier New" pitchFamily="49" charset="0"/>
              </a:rPr>
              <a:t> </a:t>
            </a:r>
            <a:endParaRPr lang="en-US" sz="2200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b="1" dirty="0"/>
              <a:t>Memory instructions: </a:t>
            </a:r>
            <a:endParaRPr lang="en-US" sz="2600" b="1" dirty="0" smtClean="0"/>
          </a:p>
          <a:p>
            <a:pPr lvl="2">
              <a:lnSpc>
                <a:spcPct val="90000"/>
              </a:lnSpc>
            </a:pP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LDR</a:t>
            </a:r>
            <a:r>
              <a:rPr lang="en-US" sz="2200" b="1" dirty="0" smtClean="0">
                <a:solidFill>
                  <a:srgbClr val="0070C0"/>
                </a:solidFill>
              </a:rPr>
              <a:t>, </a:t>
            </a: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STR</a:t>
            </a:r>
          </a:p>
          <a:p>
            <a:pPr lvl="2">
              <a:lnSpc>
                <a:spcPct val="90000"/>
              </a:lnSpc>
            </a:pPr>
            <a:r>
              <a:rPr lang="en-US" sz="2200" dirty="0" smtClean="0">
                <a:latin typeface="+mj-lt"/>
                <a:cs typeface="Times New Roman" panose="02020603050405020304" pitchFamily="18" charset="0"/>
              </a:rPr>
              <a:t>with </a:t>
            </a:r>
            <a:r>
              <a:rPr lang="en-US" sz="2200" b="1" dirty="0" smtClean="0">
                <a:latin typeface="+mj-lt"/>
                <a:cs typeface="Times New Roman" panose="02020603050405020304" pitchFamily="18" charset="0"/>
              </a:rPr>
              <a:t>positive immediate offset</a:t>
            </a:r>
            <a:endParaRPr lang="en-US" sz="2200" b="1" dirty="0">
              <a:latin typeface="+mj-lt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600" b="1" dirty="0"/>
              <a:t>Branch instructions: </a:t>
            </a:r>
            <a:endParaRPr lang="en-US" sz="2600" b="1" dirty="0" smtClean="0"/>
          </a:p>
          <a:p>
            <a:pPr lvl="2">
              <a:lnSpc>
                <a:spcPct val="90000"/>
              </a:lnSpc>
            </a:pPr>
            <a:r>
              <a:rPr lang="en-US" sz="2200" b="1" dirty="0" smtClean="0">
                <a:solidFill>
                  <a:srgbClr val="0070C0"/>
                </a:solidFill>
                <a:latin typeface="Courier New" pitchFamily="49" charset="0"/>
              </a:rPr>
              <a:t>B</a:t>
            </a:r>
            <a:endParaRPr lang="en-US" sz="22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3124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Recall: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sz="2800" dirty="0" smtClean="0"/>
              <a:t> update </a:t>
            </a:r>
            <a:r>
              <a:rPr lang="en-US" sz="2800" b="1" dirty="0" smtClean="0">
                <a:solidFill>
                  <a:srgbClr val="0070C0"/>
                </a:solidFill>
              </a:rPr>
              <a:t>all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/>
              <a:t>Flags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800" dirty="0" smtClean="0"/>
              <a:t> </a:t>
            </a:r>
            <a:r>
              <a:rPr lang="en-US" sz="2800" dirty="0"/>
              <a:t>update </a:t>
            </a:r>
            <a:r>
              <a:rPr lang="en-US" sz="2800" b="1" dirty="0" smtClean="0">
                <a:solidFill>
                  <a:srgbClr val="0070C0"/>
                </a:solidFill>
              </a:rPr>
              <a:t>NZ only </a:t>
            </a:r>
            <a:endParaRPr lang="en-US" sz="28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So Flags status register has two write enables: </a:t>
            </a:r>
            <a:r>
              <a:rPr lang="en-US" sz="2800" b="1" dirty="0" smtClean="0">
                <a:solidFill>
                  <a:srgbClr val="0070C0"/>
                </a:solidFill>
              </a:rPr>
              <a:t>FlagW</a:t>
            </a:r>
            <a:r>
              <a:rPr lang="en-US" sz="2800" b="1" baseline="-25000" dirty="0" smtClean="0">
                <a:solidFill>
                  <a:srgbClr val="0070C0"/>
                </a:solidFill>
              </a:rPr>
              <a:t>1:0</a:t>
            </a:r>
          </a:p>
        </p:txBody>
      </p:sp>
      <p:pic>
        <p:nvPicPr>
          <p:cNvPr id="251966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5301103" cy="451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Conditional Logic: Update (Set) Flags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95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215003"/>
              </p:ext>
            </p:extLst>
          </p:nvPr>
        </p:nvGraphicFramePr>
        <p:xfrm>
          <a:off x="1066801" y="1097280"/>
          <a:ext cx="7162799" cy="3931920"/>
        </p:xfrm>
        <a:graphic>
          <a:graphicData uri="http://schemas.openxmlformats.org/drawingml/2006/table">
            <a:tbl>
              <a:tblPr/>
              <a:tblGrid>
                <a:gridCol w="1012135"/>
                <a:gridCol w="1167848"/>
                <a:gridCol w="1239676"/>
                <a:gridCol w="940306"/>
                <a:gridCol w="1712843"/>
                <a:gridCol w="1089991"/>
              </a:tblGrid>
              <a:tr h="56665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4:1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cmd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FlagW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DP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rowSpan="8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31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5029200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 smtClean="0">
                <a:solidFill>
                  <a:srgbClr val="0070C0"/>
                </a:solidFill>
              </a:rPr>
              <a:t>FlagW</a:t>
            </a:r>
            <a:r>
              <a:rPr lang="en-US" sz="2200" b="1" baseline="-25000" dirty="0" smtClean="0">
                <a:solidFill>
                  <a:srgbClr val="0070C0"/>
                </a:solidFill>
              </a:rPr>
              <a:t>1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1: </a:t>
            </a:r>
            <a:r>
              <a:rPr lang="en-US" sz="2200" i="1" dirty="0" smtClean="0"/>
              <a:t>NZ</a:t>
            </a:r>
            <a:r>
              <a:rPr lang="en-US" sz="2200" dirty="0" smtClean="0"/>
              <a:t> (</a:t>
            </a:r>
            <a:r>
              <a:rPr lang="en-US" sz="2200" i="1" dirty="0" smtClean="0"/>
              <a:t>Flags</a:t>
            </a:r>
            <a:r>
              <a:rPr lang="en-US" sz="2200" baseline="-25000" dirty="0" smtClean="0"/>
              <a:t>3:2</a:t>
            </a:r>
            <a:r>
              <a:rPr lang="en-US" sz="2200" dirty="0" smtClean="0"/>
              <a:t>) should be saved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 smtClean="0">
                <a:solidFill>
                  <a:srgbClr val="0070C0"/>
                </a:solidFill>
              </a:rPr>
              <a:t>FlagW</a:t>
            </a:r>
            <a:r>
              <a:rPr lang="en-US" sz="2200" b="1" baseline="-25000" dirty="0" smtClean="0">
                <a:solidFill>
                  <a:srgbClr val="0070C0"/>
                </a:solidFill>
              </a:rPr>
              <a:t>0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1: </a:t>
            </a:r>
            <a:r>
              <a:rPr lang="en-US" sz="2200" i="1" dirty="0" smtClean="0"/>
              <a:t>CV</a:t>
            </a:r>
            <a:r>
              <a:rPr lang="en-US" sz="2200" dirty="0" smtClean="0"/>
              <a:t> (</a:t>
            </a:r>
            <a:r>
              <a:rPr lang="en-US" sz="2200" i="1" dirty="0" smtClean="0"/>
              <a:t>Flags</a:t>
            </a:r>
            <a:r>
              <a:rPr lang="en-US" sz="2200" baseline="-25000" dirty="0" smtClean="0"/>
              <a:t>1:0</a:t>
            </a:r>
            <a:r>
              <a:rPr lang="en-US" sz="2200" dirty="0" smtClean="0"/>
              <a:t>) should be saved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2867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Conditional Logic: Update (Set) Flags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590800" y="1828800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2354759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All Flags updated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00300" y="3657600"/>
            <a:ext cx="8763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2628" y="4953000"/>
            <a:ext cx="853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Example: </a:t>
            </a:r>
            <a:r>
              <a:rPr lang="en-US" sz="2200" dirty="0"/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 R5, R6, R7</a:t>
            </a:r>
          </a:p>
          <a:p>
            <a:r>
              <a:rPr lang="en-US" sz="2200" dirty="0" smtClean="0"/>
              <a:t>     </a:t>
            </a:r>
            <a:r>
              <a:rPr lang="en-US" sz="2200" b="1" dirty="0" smtClean="0"/>
              <a:t>FlagW</a:t>
            </a:r>
            <a:r>
              <a:rPr lang="en-US" sz="2200" b="1" baseline="-25000" dirty="0" smtClean="0"/>
              <a:t>1:0 </a:t>
            </a:r>
            <a:r>
              <a:rPr lang="en-US" sz="2200" dirty="0" smtClean="0"/>
              <a:t>= 11 AND </a:t>
            </a:r>
            <a:r>
              <a:rPr lang="en-US" sz="2200" b="1" dirty="0" err="1" smtClean="0">
                <a:solidFill>
                  <a:srgbClr val="0070C0"/>
                </a:solidFill>
              </a:rPr>
              <a:t>CondEx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smtClean="0"/>
              <a:t>= 1 (unconditional) =&gt; </a:t>
            </a:r>
            <a:r>
              <a:rPr lang="en-US" sz="2200" b="1" dirty="0" smtClean="0">
                <a:solidFill>
                  <a:srgbClr val="0070C0"/>
                </a:solidFill>
              </a:rPr>
              <a:t>FlagWrite</a:t>
            </a:r>
            <a:r>
              <a:rPr lang="en-US" sz="2200" b="1" baseline="-25000" dirty="0" smtClean="0">
                <a:solidFill>
                  <a:srgbClr val="0070C0"/>
                </a:solidFill>
              </a:rPr>
              <a:t>1:0</a:t>
            </a:r>
            <a:r>
              <a:rPr lang="en-US" sz="2200" dirty="0" smtClean="0"/>
              <a:t> = 11 </a:t>
            </a:r>
            <a:r>
              <a:rPr lang="en-US" sz="2200" dirty="0"/>
              <a:t>	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833291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  <a:latin typeface="+mj-lt"/>
              </a:rPr>
              <a:t>Conditional Logic: Update (Set) Flags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0942" name="Picture 6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66" y="958953"/>
            <a:ext cx="4686300" cy="399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590800" y="1828800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981200"/>
            <a:ext cx="457200" cy="66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1676400"/>
            <a:ext cx="198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Flags</a:t>
            </a:r>
            <a:r>
              <a:rPr lang="en-US" sz="2200" b="1" baseline="-25000" dirty="0" smtClean="0"/>
              <a:t>3:0</a:t>
            </a:r>
            <a:r>
              <a:rPr lang="en-US" sz="2200" dirty="0" smtClean="0"/>
              <a:t> = NZCV</a:t>
            </a:r>
          </a:p>
          <a:p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Only </a:t>
            </a:r>
            <a:r>
              <a:rPr lang="en-US" sz="2200" b="1" dirty="0" smtClean="0"/>
              <a:t>Flags</a:t>
            </a:r>
            <a:r>
              <a:rPr lang="en-US" sz="2200" b="1" baseline="-25000" dirty="0" smtClean="0"/>
              <a:t>3:2</a:t>
            </a:r>
            <a:r>
              <a:rPr lang="en-US" sz="2200" dirty="0" smtClean="0"/>
              <a:t> updated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i.e., only </a:t>
            </a:r>
            <a:r>
              <a:rPr lang="en-US" sz="2200" b="1" dirty="0" smtClean="0"/>
              <a:t>NZ</a:t>
            </a:r>
            <a:r>
              <a:rPr lang="en-US" sz="2200" dirty="0" smtClean="0"/>
              <a:t> Flags updated</a:t>
            </a:r>
            <a:endParaRPr lang="en-US" sz="2200" dirty="0"/>
          </a:p>
        </p:txBody>
      </p:sp>
      <p:sp>
        <p:nvSpPr>
          <p:cNvPr id="12" name="Oval 11"/>
          <p:cNvSpPr/>
          <p:nvPr/>
        </p:nvSpPr>
        <p:spPr>
          <a:xfrm>
            <a:off x="2400300" y="3657600"/>
            <a:ext cx="8763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2628" y="4953000"/>
            <a:ext cx="8538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Example: </a:t>
            </a:r>
            <a:r>
              <a:rPr lang="en-US" sz="2200" dirty="0"/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ANDS R7, R1, R3</a:t>
            </a:r>
          </a:p>
          <a:p>
            <a:r>
              <a:rPr lang="en-US" sz="2200" dirty="0" smtClean="0"/>
              <a:t>     </a:t>
            </a:r>
            <a:r>
              <a:rPr lang="en-US" sz="2200" b="1" dirty="0" smtClean="0"/>
              <a:t>FlagW</a:t>
            </a:r>
            <a:r>
              <a:rPr lang="en-US" sz="2200" b="1" baseline="-25000" dirty="0" smtClean="0"/>
              <a:t>1:0 </a:t>
            </a:r>
            <a:r>
              <a:rPr lang="en-US" sz="2200" dirty="0" smtClean="0"/>
              <a:t>= 10 AND </a:t>
            </a:r>
            <a:r>
              <a:rPr lang="en-US" sz="2200" b="1" dirty="0" err="1" smtClean="0">
                <a:solidFill>
                  <a:srgbClr val="0070C0"/>
                </a:solidFill>
              </a:rPr>
              <a:t>CondEx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smtClean="0"/>
              <a:t>= 1 (unconditional) =&gt; </a:t>
            </a:r>
            <a:r>
              <a:rPr lang="en-US" sz="2200" b="1" dirty="0" smtClean="0">
                <a:solidFill>
                  <a:srgbClr val="0070C0"/>
                </a:solidFill>
              </a:rPr>
              <a:t>FlagWrite</a:t>
            </a:r>
            <a:r>
              <a:rPr lang="en-US" sz="2200" b="1" baseline="-25000" dirty="0" smtClean="0">
                <a:solidFill>
                  <a:srgbClr val="0070C0"/>
                </a:solidFill>
              </a:rPr>
              <a:t>1:0</a:t>
            </a:r>
            <a:r>
              <a:rPr lang="en-US" sz="2200" dirty="0" smtClean="0"/>
              <a:t> = 10 </a:t>
            </a:r>
            <a:r>
              <a:rPr lang="en-US" sz="2200" dirty="0"/>
              <a:t>	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57409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14725123"/>
              </p:ext>
            </p:extLst>
          </p:nvPr>
        </p:nvGraphicFramePr>
        <p:xfrm>
          <a:off x="1371600" y="990600"/>
          <a:ext cx="7162792" cy="1630360"/>
        </p:xfrm>
        <a:graphic>
          <a:graphicData uri="http://schemas.openxmlformats.org/drawingml/2006/table">
            <a:tbl>
              <a:tblPr/>
              <a:tblGrid>
                <a:gridCol w="458419"/>
                <a:gridCol w="618865"/>
                <a:gridCol w="618865"/>
                <a:gridCol w="1018887"/>
                <a:gridCol w="348082"/>
                <a:gridCol w="489627"/>
                <a:gridCol w="515722"/>
                <a:gridCol w="618865"/>
                <a:gridCol w="722868"/>
                <a:gridCol w="514862"/>
                <a:gridCol w="618865"/>
                <a:gridCol w="618865"/>
              </a:tblGrid>
              <a:tr h="1219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ImmSrc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RegSrc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vert="vert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DP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0088" name="Picture 10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36828"/>
            <a:ext cx="6019800" cy="3195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0088" name="Picture 1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1066800"/>
            <a:ext cx="8473440" cy="449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733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47800" y="990600"/>
            <a:ext cx="6177768" cy="4267200"/>
            <a:chOff x="1066800" y="1066800"/>
            <a:chExt cx="6984999" cy="4824783"/>
          </a:xfrm>
        </p:grpSpPr>
        <p:pic>
          <p:nvPicPr>
            <p:cNvPr id="172138" name="Picture 10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066800"/>
              <a:ext cx="6908799" cy="482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066800" y="5486400"/>
              <a:ext cx="1828800" cy="40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47800" y="990600"/>
            <a:ext cx="6177768" cy="4267200"/>
            <a:chOff x="1066800" y="1066800"/>
            <a:chExt cx="6984999" cy="4824783"/>
          </a:xfrm>
        </p:grpSpPr>
        <p:pic>
          <p:nvPicPr>
            <p:cNvPr id="172138" name="Picture 10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066800"/>
              <a:ext cx="6908799" cy="482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066800" y="5486400"/>
              <a:ext cx="1828800" cy="40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2200" y="52578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04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52985" name="Picture 5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63641"/>
            <a:ext cx="8763000" cy="417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790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CMP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7" name="Group 6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104192940"/>
              </p:ext>
            </p:extLst>
          </p:nvPr>
        </p:nvGraphicFramePr>
        <p:xfrm>
          <a:off x="685800" y="1066800"/>
          <a:ext cx="7772402" cy="4797400"/>
        </p:xfrm>
        <a:graphic>
          <a:graphicData uri="http://schemas.openxmlformats.org/drawingml/2006/table">
            <a:tbl>
              <a:tblPr/>
              <a:tblGrid>
                <a:gridCol w="1056445"/>
                <a:gridCol w="996642"/>
                <a:gridCol w="965323"/>
                <a:gridCol w="905522"/>
                <a:gridCol w="1660124"/>
                <a:gridCol w="1056443"/>
                <a:gridCol w="1131903"/>
              </a:tblGrid>
              <a:tr h="685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4:1 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cmd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Funct</a:t>
                      </a:r>
                      <a:r>
                        <a:rPr kumimoji="0" lang="en-US" sz="18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FlagW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NoWrite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DP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rowSpan="9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343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2192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16 registers (including PC)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tatus register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3900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S</a:t>
            </a:r>
            <a:r>
              <a:rPr lang="en-US" sz="3900" dirty="0" smtClean="0">
                <a:solidFill>
                  <a:schemeClr val="bg1"/>
                </a:solidFill>
                <a:latin typeface="+mj-lt"/>
                <a:cs typeface="Courier New" pitchFamily="49" charset="0"/>
              </a:rPr>
              <a:t>hifted </a:t>
            </a:r>
            <a:r>
              <a:rPr lang="en-US" sz="3900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  <a:cs typeface="Courier New" pitchFamily="49" charset="0"/>
              </a:rPr>
              <a:t>egister</a:t>
            </a:r>
            <a:endParaRPr lang="en-US" sz="3900" dirty="0">
              <a:solidFill>
                <a:schemeClr val="bg1"/>
              </a:solidFill>
              <a:latin typeface="+mj-lt"/>
              <a:cs typeface="Courier New" pitchFamily="49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781832"/>
              </p:ext>
            </p:extLst>
          </p:nvPr>
        </p:nvGraphicFramePr>
        <p:xfrm>
          <a:off x="990601" y="4648200"/>
          <a:ext cx="7010399" cy="132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19" name="Visio" r:id="rId7" imgW="5280754" imgH="937314" progId="Visio.Drawing.15">
                  <p:embed/>
                </p:oleObj>
              </mc:Choice>
              <mc:Fallback>
                <p:oleObj name="Visio" r:id="rId7" imgW="5280754" imgH="9373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1" y="4648200"/>
                        <a:ext cx="7010399" cy="132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5090" name="Picture 1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09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754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16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24100" y="5181600"/>
            <a:ext cx="449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controller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7" name="Picture 1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09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3900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S</a:t>
            </a:r>
            <a:r>
              <a:rPr lang="en-US" sz="3900" dirty="0" smtClean="0">
                <a:solidFill>
                  <a:schemeClr val="bg1"/>
                </a:solidFill>
                <a:latin typeface="+mj-lt"/>
                <a:cs typeface="Courier New" pitchFamily="49" charset="0"/>
              </a:rPr>
              <a:t>hifted </a:t>
            </a:r>
            <a:r>
              <a:rPr lang="en-US" sz="3900" dirty="0">
                <a:solidFill>
                  <a:schemeClr val="bg1"/>
                </a:solidFill>
                <a:latin typeface="+mj-lt"/>
                <a:cs typeface="Courier New" pitchFamily="49" charset="0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  <a:cs typeface="Courier New" pitchFamily="49" charset="0"/>
              </a:rPr>
              <a:t>egister</a:t>
            </a:r>
            <a:endParaRPr lang="en-US" sz="3900" dirty="0">
              <a:solidFill>
                <a:schemeClr val="bg1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5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</a:t>
            </a:r>
            <a:r>
              <a:rPr lang="en-US" sz="2800" dirty="0" smtClean="0"/>
              <a:t>= (#instructions</a:t>
            </a:r>
            <a:r>
              <a:rPr lang="en-US" sz="2800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dirty="0" smtClean="0"/>
              <a:t>      = </a:t>
            </a:r>
            <a:r>
              <a:rPr lang="en-US" sz="2800" dirty="0"/>
              <a:t>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0000" y="53340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T</a:t>
            </a:r>
            <a:r>
              <a:rPr lang="en-US" sz="3200" b="1" i="1" baseline="-25000" dirty="0">
                <a:latin typeface="+mj-lt"/>
                <a:cs typeface="Arial" charset="0"/>
              </a:rPr>
              <a:t>C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b="1" dirty="0" smtClean="0">
                <a:latin typeface="+mj-lt"/>
                <a:cs typeface="Arial" charset="0"/>
              </a:rPr>
              <a:t>limited </a:t>
            </a:r>
            <a:r>
              <a:rPr lang="en-US" sz="3200" b="1" dirty="0">
                <a:latin typeface="+mj-lt"/>
                <a:cs typeface="Arial" charset="0"/>
              </a:rPr>
              <a:t>by </a:t>
            </a:r>
            <a:r>
              <a:rPr lang="en-US" sz="3200" b="1" dirty="0" smtClean="0">
                <a:latin typeface="+mj-lt"/>
                <a:cs typeface="Arial" charset="0"/>
              </a:rPr>
              <a:t>critical </a:t>
            </a:r>
            <a:r>
              <a:rPr lang="en-US" sz="3200" b="1" dirty="0">
                <a:latin typeface="+mj-lt"/>
                <a:cs typeface="Arial" charset="0"/>
              </a:rPr>
              <a:t>path </a:t>
            </a:r>
            <a:r>
              <a:rPr lang="en-US" sz="3200" b="1" dirty="0" smtClean="0">
                <a:latin typeface="+mj-lt"/>
                <a:cs typeface="Arial" charset="0"/>
              </a:rPr>
              <a:t>(</a:t>
            </a:r>
            <a:r>
              <a:rPr lang="en-US" sz="3200" b="1" dirty="0" smtClean="0">
                <a:latin typeface="Courier New" pitchFamily="49" charset="0"/>
                <a:cs typeface="Arial" charset="0"/>
              </a:rPr>
              <a:t>LDR</a:t>
            </a:r>
            <a:r>
              <a:rPr lang="en-US" sz="3200" b="1" dirty="0" smtClean="0">
                <a:latin typeface="+mj-lt"/>
                <a:cs typeface="Arial" charset="0"/>
              </a:rPr>
              <a:t>)</a:t>
            </a:r>
            <a:endParaRPr lang="en-US" sz="32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92000" cy="422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143000"/>
            <a:ext cx="7543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smtClean="0">
                <a:latin typeface="Times New Roman" pitchFamily="18" charset="0"/>
                <a:cs typeface="Arial" charset="0"/>
              </a:rPr>
              <a:t>c1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dec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max[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]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+mj-lt"/>
                <a:cs typeface="Arial" charset="0"/>
              </a:rPr>
              <a:t>Typically, </a:t>
            </a:r>
            <a:r>
              <a:rPr lang="en-US" sz="3200" b="1" dirty="0">
                <a:latin typeface="+mj-lt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</a:t>
            </a:r>
            <a:r>
              <a:rPr lang="en-US" sz="2600" dirty="0" smtClean="0">
                <a:latin typeface="+mj-lt"/>
                <a:cs typeface="Arial" charset="0"/>
              </a:rPr>
              <a:t>file </a:t>
            </a:r>
            <a:endParaRPr lang="en-US" sz="2600" dirty="0"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smtClean="0">
                <a:latin typeface="Times New Roman" pitchFamily="18" charset="0"/>
                <a:cs typeface="Arial" charset="0"/>
              </a:rPr>
              <a:t>c1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dec</a:t>
            </a:r>
            <a:r>
              <a:rPr lang="en-US" sz="2600" baseline="-250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4661199"/>
              </p:ext>
            </p:extLst>
          </p:nvPr>
        </p:nvGraphicFramePr>
        <p:xfrm>
          <a:off x="1447800" y="1003679"/>
          <a:ext cx="6248400" cy="3720721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43000" y="47244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smtClean="0">
                <a:latin typeface="Times New Roman" pitchFamily="18" charset="0"/>
                <a:cs typeface="Arial" charset="0"/>
              </a:rPr>
              <a:t>c1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400" b="1" baseline="-250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386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43000" y="47244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smtClean="0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smtClean="0">
                <a:latin typeface="Times New Roman" pitchFamily="18" charset="0"/>
                <a:cs typeface="Arial" charset="0"/>
              </a:rPr>
              <a:t>c1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 smtClean="0">
                <a:latin typeface="Times New Roman" pitchFamily="18" charset="0"/>
                <a:cs typeface="Arial" charset="0"/>
              </a:rPr>
              <a:t>setup</a:t>
            </a:r>
            <a:endParaRPr lang="en-US" sz="2400" baseline="-250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Arial" charset="0"/>
              </a:rPr>
              <a:t>  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= [50 + 2(200) + 70 + 100 + 120 + 2(25) + 60] </a:t>
            </a:r>
            <a:r>
              <a:rPr lang="en-US" sz="2400" dirty="0" err="1" smtClean="0">
                <a:latin typeface="Times New Roman" pitchFamily="18" charset="0"/>
                <a:cs typeface="Arial" charset="0"/>
              </a:rPr>
              <a:t>ps</a:t>
            </a:r>
            <a:endParaRPr lang="en-US" sz="24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    = </a:t>
            </a:r>
            <a:r>
              <a:rPr lang="en-US" sz="2400" b="1" dirty="0" smtClean="0">
                <a:latin typeface="Times New Roman" pitchFamily="18" charset="0"/>
                <a:cs typeface="Arial" charset="0"/>
              </a:rPr>
              <a:t>840 </a:t>
            </a:r>
            <a:r>
              <a:rPr lang="en-US" sz="2400" b="1" dirty="0" err="1" smtClean="0">
                <a:latin typeface="Times New Roman" pitchFamily="18" charset="0"/>
                <a:cs typeface="Arial" charset="0"/>
              </a:rPr>
              <a:t>ps</a:t>
            </a:r>
            <a:endParaRPr lang="en-US" sz="2400" b="1" baseline="-250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Group 6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1616916"/>
              </p:ext>
            </p:extLst>
          </p:nvPr>
        </p:nvGraphicFramePr>
        <p:xfrm>
          <a:off x="1447800" y="1003679"/>
          <a:ext cx="6248400" cy="3720721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2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192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Program </a:t>
            </a:r>
            <a:r>
              <a:rPr lang="en-US" sz="3200" dirty="0">
                <a:latin typeface="+mj-lt"/>
                <a:cs typeface="Arial" charset="0"/>
              </a:rPr>
              <a:t>with 100 billion </a:t>
            </a:r>
            <a:r>
              <a:rPr lang="en-US" sz="3200" dirty="0" smtClean="0">
                <a:latin typeface="+mj-lt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Execution Time</a:t>
            </a:r>
            <a:r>
              <a:rPr lang="en-US" sz="3200" dirty="0">
                <a:latin typeface="+mj-lt"/>
                <a:cs typeface="Arial" charset="0"/>
              </a:rPr>
              <a:t> 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</a:t>
            </a:r>
            <a:r>
              <a:rPr lang="en-US" sz="3200" i="1" dirty="0" smtClean="0">
                <a:latin typeface="+mj-lt"/>
                <a:cs typeface="Arial" charset="0"/>
              </a:rPr>
              <a:t>      </a:t>
            </a:r>
            <a:r>
              <a:rPr lang="en-US" sz="3200" dirty="0" smtClean="0">
                <a:latin typeface="+mj-lt"/>
                <a:cs typeface="Arial" charset="0"/>
              </a:rPr>
              <a:t>= </a:t>
            </a:r>
            <a:r>
              <a:rPr lang="en-US" sz="3200" dirty="0">
                <a:latin typeface="+mj-lt"/>
                <a:cs typeface="Arial" charset="0"/>
              </a:rPr>
              <a:t>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</a:t>
            </a:r>
            <a:r>
              <a:rPr lang="en-US" sz="3200" dirty="0" smtClean="0">
                <a:latin typeface="+mj-lt"/>
                <a:cs typeface="Arial" charset="0"/>
              </a:rPr>
              <a:t>)(840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</a:t>
            </a:r>
            <a:r>
              <a:rPr lang="en-US" sz="3200" dirty="0" smtClean="0">
                <a:latin typeface="+mj-lt"/>
                <a:cs typeface="Arial" charset="0"/>
              </a:rPr>
              <a:t>        </a:t>
            </a:r>
            <a:r>
              <a:rPr lang="en-US" sz="3200" dirty="0">
                <a:latin typeface="+mj-lt"/>
                <a:cs typeface="Arial" charset="0"/>
              </a:rPr>
              <a:t>= </a:t>
            </a:r>
            <a:r>
              <a:rPr lang="en-US" sz="3200" b="1" dirty="0" smtClean="0">
                <a:latin typeface="+mj-lt"/>
                <a:cs typeface="Arial" charset="0"/>
              </a:rPr>
              <a:t>84 </a:t>
            </a:r>
            <a:r>
              <a:rPr lang="en-US" sz="3200" b="1" dirty="0">
                <a:latin typeface="+mj-lt"/>
                <a:cs typeface="Arial" charset="0"/>
              </a:rPr>
              <a:t>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3 adders/ALUs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/>
              <a:t> </a:t>
            </a:r>
            <a:r>
              <a:rPr lang="en-US" b="1" dirty="0" smtClean="0"/>
              <a:t>processor addresses these issues by breaking instruction into 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cycle time is faster</a:t>
            </a:r>
            <a:endParaRPr lang="en-US" dirty="0"/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3 adders/ALUs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</a:t>
            </a:r>
            <a:r>
              <a:rPr lang="en-US" sz="2600" dirty="0" smtClean="0"/>
              <a:t>times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812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457223"/>
              </p:ext>
            </p:extLst>
          </p:nvPr>
        </p:nvGraphicFramePr>
        <p:xfrm>
          <a:off x="849312" y="1447800"/>
          <a:ext cx="730408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6" name="Visio" r:id="rId5" imgW="3057441" imgH="1371600" progId="Visio.Drawing.15">
                  <p:embed/>
                </p:oleObj>
              </mc:Choice>
              <mc:Fallback>
                <p:oleObj name="Visio" r:id="rId5" imgW="3057441" imgH="13716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9312" y="1447800"/>
                        <a:ext cx="7304088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ARM Architectural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>
                <a:latin typeface="Courier New" pitchFamily="49" charset="0"/>
              </a:rPr>
              <a:t>LDR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3 adders/ALUs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</a:t>
            </a:r>
            <a:r>
              <a:rPr lang="en-US" sz="2600" dirty="0" smtClean="0"/>
              <a:t>times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67400" y="3004673"/>
            <a:ext cx="307243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</a:rPr>
              <a:t>Same design </a:t>
            </a:r>
            <a:r>
              <a:rPr lang="en-US" sz="2800" b="1" dirty="0" smtClean="0">
                <a:solidFill>
                  <a:srgbClr val="0070C0"/>
                </a:solidFill>
              </a:rPr>
              <a:t>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70C0"/>
                </a:solidFill>
              </a:rPr>
              <a:t>first </a:t>
            </a:r>
            <a:r>
              <a:rPr lang="en-US" sz="2800" b="1" dirty="0" err="1" smtClean="0">
                <a:solidFill>
                  <a:srgbClr val="0070C0"/>
                </a:solidFill>
              </a:rPr>
              <a:t>datapath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70C0"/>
                </a:solidFill>
              </a:rPr>
              <a:t>then </a:t>
            </a:r>
            <a:r>
              <a:rPr lang="en-US" sz="2800" b="1" dirty="0">
                <a:solidFill>
                  <a:srgbClr val="0070C0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342087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8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+mj-lt"/>
                <a:cs typeface="Arial" charset="0"/>
              </a:rPr>
              <a:t>a single </a:t>
            </a:r>
            <a:r>
              <a:rPr lang="en-US" sz="3200" dirty="0">
                <a:latin typeface="+mj-lt"/>
                <a:cs typeface="Arial" charset="0"/>
              </a:rPr>
              <a:t>unified </a:t>
            </a:r>
            <a:r>
              <a:rPr lang="en-US" sz="3200" dirty="0" smtClean="0">
                <a:latin typeface="+mj-lt"/>
                <a:cs typeface="Arial" charset="0"/>
              </a:rPr>
              <a:t>memory – more realistic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5211" name="Picture 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620125" cy="276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Arial" charset="0"/>
              </a:rPr>
              <a:t>STEP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1: </a:t>
            </a:r>
            <a:r>
              <a:rPr lang="en-US" sz="3200" dirty="0">
                <a:latin typeface="+mj-lt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6235" name="Picture 1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8470"/>
            <a:ext cx="6172200" cy="238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052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7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7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7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STEP 2: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  <p:pic>
        <p:nvPicPr>
          <p:cNvPr id="177260" name="Picture 10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28267"/>
            <a:ext cx="6440266" cy="299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083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STEP 3: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Compute the memory address</a:t>
            </a:r>
            <a:endParaRPr lang="en-US" dirty="0"/>
          </a:p>
        </p:txBody>
      </p:sp>
      <p:pic>
        <p:nvPicPr>
          <p:cNvPr id="179306" name="Picture 1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018364"/>
            <a:ext cx="8836025" cy="263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0934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1566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STEP 4: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Read data from memory</a:t>
            </a:r>
            <a:endParaRPr lang="en-US" dirty="0"/>
          </a:p>
        </p:txBody>
      </p:sp>
      <p:pic>
        <p:nvPicPr>
          <p:cNvPr id="180331" name="Picture 10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981200"/>
            <a:ext cx="8486775" cy="28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625836"/>
            <a:ext cx="5738812" cy="108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362200" y="5562600"/>
            <a:ext cx="2803973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LDR Rd, [Rn, imm12]</a:t>
            </a:r>
          </a:p>
        </p:txBody>
      </p:sp>
      <p:sp>
        <p:nvSpPr>
          <p:cNvPr id="12103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7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7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LDR</a:t>
            </a:r>
            <a:r>
              <a:rPr lang="en-US" sz="37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STEP 5: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Write data back to register file</a:t>
            </a:r>
            <a:endParaRPr lang="en-US" dirty="0"/>
          </a:p>
        </p:txBody>
      </p:sp>
      <p:pic>
        <p:nvPicPr>
          <p:cNvPr id="181354" name="Picture 1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96540"/>
            <a:ext cx="8448675" cy="28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rgbClr val="0070C0"/>
                </a:solidFill>
              </a:rPr>
              <a:t>STEP 6: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Increment PC</a:t>
            </a:r>
            <a:endParaRPr lang="en-US" dirty="0"/>
          </a:p>
        </p:txBody>
      </p:sp>
      <p:pic>
        <p:nvPicPr>
          <p:cNvPr id="182378" name="Picture 1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984375"/>
            <a:ext cx="878840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Access to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815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 smtClean="0"/>
              <a:t>PC </a:t>
            </a:r>
            <a:r>
              <a:rPr lang="en-US" sz="2900" dirty="0"/>
              <a:t>can be </a:t>
            </a:r>
            <a:r>
              <a:rPr lang="en-US" sz="2900" dirty="0" smtClean="0"/>
              <a:t>read/written by </a:t>
            </a:r>
            <a:r>
              <a:rPr lang="en-US" sz="2900" dirty="0"/>
              <a:t>instruction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57083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368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47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Access to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815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 smtClean="0"/>
              <a:t>PC </a:t>
            </a:r>
            <a:r>
              <a:rPr lang="en-US" sz="2900" dirty="0"/>
              <a:t>can be </a:t>
            </a:r>
            <a:r>
              <a:rPr lang="en-US" sz="2900" dirty="0" smtClean="0"/>
              <a:t>read/written by </a:t>
            </a:r>
            <a:r>
              <a:rPr lang="en-US" sz="2900" dirty="0"/>
              <a:t>instruction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Read: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/>
              <a:t>R15 (PC+8) available in Register </a:t>
            </a:r>
            <a:r>
              <a:rPr lang="en-US" sz="2400" dirty="0" smtClean="0"/>
              <a:t>File</a:t>
            </a:r>
            <a:endParaRPr lang="en-US" sz="2400" dirty="0"/>
          </a:p>
        </p:txBody>
      </p:sp>
      <p:pic>
        <p:nvPicPr>
          <p:cNvPr id="257083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368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33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ARM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Read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915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Read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/>
              <a:t>R15 needs to be read as PC+8 from Register File (RF) in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step</a:t>
            </a:r>
          </a:p>
          <a:p>
            <a:r>
              <a:rPr lang="en-US" sz="2400" dirty="0" smtClean="0"/>
              <a:t>So (also in </a:t>
            </a: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</a:t>
            </a:r>
            <a:r>
              <a:rPr lang="en-US" sz="2400" dirty="0" smtClean="0"/>
              <a:t>step) </a:t>
            </a:r>
            <a:r>
              <a:rPr lang="en-US" sz="2400" dirty="0"/>
              <a:t>PC + 8 is produced by </a:t>
            </a:r>
            <a:r>
              <a:rPr lang="en-US" sz="2400" dirty="0" smtClean="0"/>
              <a:t>ALU and routed to R15 input of RF</a:t>
            </a:r>
          </a:p>
        </p:txBody>
      </p:sp>
      <p:pic>
        <p:nvPicPr>
          <p:cNvPr id="6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8892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962400" y="5486400"/>
            <a:ext cx="609600" cy="38735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431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Read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/>
              <a:t>R15 needs to be read as PC+8 from Register File (RF) in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step</a:t>
            </a:r>
          </a:p>
          <a:p>
            <a:r>
              <a:rPr lang="en-US" sz="2400" dirty="0" smtClean="0"/>
              <a:t>So (also in </a:t>
            </a: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</a:t>
            </a:r>
            <a:r>
              <a:rPr lang="en-US" sz="2400" dirty="0" smtClean="0"/>
              <a:t>step) </a:t>
            </a:r>
            <a:r>
              <a:rPr lang="en-US" sz="2400" dirty="0"/>
              <a:t>PC + 8 is produced by </a:t>
            </a:r>
            <a:r>
              <a:rPr lang="en-US" sz="2400" dirty="0" smtClean="0"/>
              <a:t>ALU and routed to R15 input of RF</a:t>
            </a:r>
          </a:p>
          <a:p>
            <a:pPr lvl="1"/>
            <a:r>
              <a:rPr lang="en-US" sz="2400" i="1" dirty="0" err="1"/>
              <a:t>SrcA</a:t>
            </a:r>
            <a:r>
              <a:rPr lang="en-US" sz="2400" dirty="0"/>
              <a:t> = </a:t>
            </a:r>
            <a:r>
              <a:rPr lang="en-US" sz="2400" i="1" dirty="0"/>
              <a:t>PC</a:t>
            </a:r>
            <a:r>
              <a:rPr lang="en-US" sz="2400" dirty="0"/>
              <a:t> (which was already updated in step 1 to PC+4)</a:t>
            </a:r>
          </a:p>
          <a:p>
            <a:pPr lvl="1"/>
            <a:r>
              <a:rPr lang="en-US" sz="2400" i="1" dirty="0" err="1"/>
              <a:t>SrcB</a:t>
            </a:r>
            <a:r>
              <a:rPr lang="en-US" sz="2400" dirty="0"/>
              <a:t> = 4</a:t>
            </a:r>
          </a:p>
          <a:p>
            <a:pPr lvl="1"/>
            <a:r>
              <a:rPr lang="en-US" sz="2400" i="1" dirty="0" err="1"/>
              <a:t>ALUResult</a:t>
            </a:r>
            <a:r>
              <a:rPr lang="en-US" sz="2400" dirty="0"/>
              <a:t> = </a:t>
            </a:r>
            <a:r>
              <a:rPr lang="en-US" sz="2400" i="1" dirty="0"/>
              <a:t>PC</a:t>
            </a:r>
            <a:r>
              <a:rPr lang="en-US" sz="2400" dirty="0"/>
              <a:t> + 8 </a:t>
            </a:r>
          </a:p>
          <a:p>
            <a:r>
              <a:rPr lang="en-US" sz="2400" dirty="0" err="1"/>
              <a:t>ALUResult</a:t>
            </a:r>
            <a:r>
              <a:rPr lang="en-US" sz="2400" dirty="0"/>
              <a:t> is fed to R15 input port of </a:t>
            </a:r>
            <a:r>
              <a:rPr lang="en-US" sz="2400" dirty="0" smtClean="0"/>
              <a:t>RF </a:t>
            </a:r>
            <a:r>
              <a:rPr lang="en-US" sz="2400" dirty="0"/>
              <a:t>in 2</a:t>
            </a:r>
            <a:r>
              <a:rPr lang="en-US" sz="2400" baseline="30000" dirty="0"/>
              <a:t>nd</a:t>
            </a:r>
            <a:r>
              <a:rPr lang="en-US" sz="2400" dirty="0"/>
              <a:t> </a:t>
            </a:r>
            <a:r>
              <a:rPr lang="en-US" sz="2400" dirty="0" smtClean="0"/>
              <a:t>step (which </a:t>
            </a:r>
            <a:r>
              <a:rPr lang="en-US" sz="2400" dirty="0"/>
              <a:t>is then routed to RD1 </a:t>
            </a:r>
            <a:r>
              <a:rPr lang="en-US" sz="2400" dirty="0" smtClean="0"/>
              <a:t>output of RF)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93642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Read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 R1,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R2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/>
              <a:t>R15 needs to be read as PC+8 from Register File (RF) in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step</a:t>
            </a:r>
          </a:p>
          <a:p>
            <a:r>
              <a:rPr lang="en-US" sz="2400" dirty="0" smtClean="0"/>
              <a:t>So (also in </a:t>
            </a: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</a:t>
            </a:r>
            <a:r>
              <a:rPr lang="en-US" sz="2400" dirty="0" smtClean="0"/>
              <a:t>step) </a:t>
            </a:r>
            <a:r>
              <a:rPr lang="en-US" sz="2400" dirty="0"/>
              <a:t>PC + 8 is produced by </a:t>
            </a:r>
            <a:r>
              <a:rPr lang="en-US" sz="2400" dirty="0" smtClean="0"/>
              <a:t>ALU and routed to R15 input of RF</a:t>
            </a:r>
          </a:p>
        </p:txBody>
      </p:sp>
      <p:pic>
        <p:nvPicPr>
          <p:cNvPr id="6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8892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962400" y="5486400"/>
            <a:ext cx="609600" cy="38735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4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Access to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14400" y="1143000"/>
            <a:ext cx="815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 smtClean="0"/>
              <a:t>PC </a:t>
            </a:r>
            <a:r>
              <a:rPr lang="en-US" sz="2900" dirty="0"/>
              <a:t>can be </a:t>
            </a:r>
            <a:r>
              <a:rPr lang="en-US" sz="2900" dirty="0" smtClean="0"/>
              <a:t>read/written by </a:t>
            </a:r>
            <a:r>
              <a:rPr lang="en-US" sz="2900" dirty="0"/>
              <a:t>instruction</a:t>
            </a:r>
          </a:p>
          <a:p>
            <a:r>
              <a:rPr lang="en-US" sz="2400" b="1" dirty="0" smtClean="0"/>
              <a:t>Read:</a:t>
            </a:r>
            <a:r>
              <a:rPr lang="en-US" sz="2400" dirty="0" smtClean="0"/>
              <a:t> </a:t>
            </a:r>
            <a:r>
              <a:rPr lang="en-US" sz="2400" dirty="0"/>
              <a:t>R15 (PC+8) available in Register File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Write: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/>
              <a:t>Be able to write result </a:t>
            </a:r>
            <a:r>
              <a:rPr lang="en-US" sz="2400" dirty="0" smtClean="0"/>
              <a:t>of instruction to </a:t>
            </a:r>
            <a:r>
              <a:rPr lang="en-US" sz="2400" dirty="0"/>
              <a:t>PC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57083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7368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33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Write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R8, R3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034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Write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R8, R3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/>
              <a:t>Result of instruction needs to be written to the PC register</a:t>
            </a:r>
          </a:p>
          <a:p>
            <a:r>
              <a:rPr lang="en-US" sz="2400" dirty="0" err="1" smtClean="0"/>
              <a:t>ALUResult</a:t>
            </a:r>
            <a:r>
              <a:rPr lang="en-US" sz="2400" dirty="0" smtClean="0"/>
              <a:t> already routed to the PC register, just assert </a:t>
            </a:r>
            <a:r>
              <a:rPr lang="en-US" sz="2400" dirty="0" err="1" smtClean="0"/>
              <a:t>PCWrite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9947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8382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Write to PC (R15)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0999" y="1143000"/>
            <a:ext cx="8763001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Example: 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R15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R8, R3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/>
              <a:t>Result of instruction needs to be written to the PC register</a:t>
            </a:r>
          </a:p>
          <a:p>
            <a:r>
              <a:rPr lang="en-US" sz="2400" dirty="0" err="1" smtClean="0"/>
              <a:t>ALUResult</a:t>
            </a:r>
            <a:r>
              <a:rPr lang="en-US" sz="2400" dirty="0" smtClean="0"/>
              <a:t> already routed to the PC register, just assert </a:t>
            </a:r>
            <a:r>
              <a:rPr lang="en-US" sz="2400" dirty="0" err="1" smtClean="0"/>
              <a:t>PCWrite</a:t>
            </a:r>
            <a:endParaRPr lang="en-US" sz="2400" dirty="0" smtClean="0"/>
          </a:p>
        </p:txBody>
      </p:sp>
      <p:pic>
        <p:nvPicPr>
          <p:cNvPr id="6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889250"/>
            <a:ext cx="88074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33400" y="2743200"/>
            <a:ext cx="457200" cy="14605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7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dirty="0" smtClean="0">
                <a:latin typeface="Courier New" pitchFamily="49" charset="0"/>
                <a:cs typeface="Arial" charset="0"/>
              </a:rPr>
              <a:t>Rn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83405" name="Picture 1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30400"/>
            <a:ext cx="88773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 smtClean="0">
                <a:latin typeface="+mj-lt"/>
                <a:cs typeface="Arial" charset="0"/>
              </a:rPr>
              <a:t>With immediate addressing (i.e., an immediate </a:t>
            </a:r>
            <a:r>
              <a:rPr lang="en-US" sz="3200" i="1" dirty="0" smtClean="0">
                <a:latin typeface="+mj-lt"/>
                <a:cs typeface="Arial" charset="0"/>
              </a:rPr>
              <a:t>Src2</a:t>
            </a:r>
            <a:r>
              <a:rPr lang="en-US" sz="3200" dirty="0" smtClean="0">
                <a:latin typeface="+mj-lt"/>
                <a:cs typeface="Arial" charset="0"/>
              </a:rPr>
              <a:t>), no additional changes needed for </a:t>
            </a:r>
            <a:r>
              <a:rPr lang="en-US" sz="3200" dirty="0" err="1" smtClean="0">
                <a:latin typeface="+mj-lt"/>
                <a:cs typeface="Arial" charset="0"/>
              </a:rPr>
              <a:t>datapath</a:t>
            </a:r>
            <a:endParaRPr lang="en-US" sz="3200" dirty="0">
              <a:latin typeface="+mj-lt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: Data-processing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1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794000"/>
            <a:ext cx="88773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9836</TotalTime>
  <Words>4825</Words>
  <Application>Microsoft Office PowerPoint</Application>
  <PresentationFormat>On-screen Show (4:3)</PresentationFormat>
  <Paragraphs>1640</Paragraphs>
  <Slides>193</Slides>
  <Notes>192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193</vt:i4>
      </vt:variant>
    </vt:vector>
  </HeadingPairs>
  <TitlesOfParts>
    <vt:vector size="196" baseType="lpstr"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244</cp:revision>
  <dcterms:created xsi:type="dcterms:W3CDTF">2012-08-07T04:56:47Z</dcterms:created>
  <dcterms:modified xsi:type="dcterms:W3CDTF">2017-06-28T00:06:02Z</dcterms:modified>
</cp:coreProperties>
</file>